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0DBCD"/>
          </a:solidFill>
        </a:fill>
      </a:tcStyle>
    </a:wholeTbl>
    <a:band2H>
      <a:tcTxStyle b="def" i="def"/>
      <a:tcStyle>
        <a:tcBdr/>
        <a:fill>
          <a:solidFill>
            <a:srgbClr val="E9EEE8"/>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CD9DF"/>
          </a:solidFill>
        </a:fill>
      </a:tcStyle>
    </a:wholeTbl>
    <a:band2H>
      <a:tcTxStyle b="def" i="def"/>
      <a:tcStyle>
        <a:tcBdr/>
        <a:fill>
          <a:solidFill>
            <a:srgbClr val="E7EDF0"/>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6EECC"/>
          </a:solidFill>
        </a:fill>
      </a:tcStyle>
    </a:wholeTbl>
    <a:band2H>
      <a:tcTxStyle b="def" i="def"/>
      <a:tcStyle>
        <a:tcBdr/>
        <a:fill>
          <a:solidFill>
            <a:srgbClr val="F3F7E7"/>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00"/>
          </a:solidFill>
        </a:fill>
      </a:tcStyle>
    </a:band2H>
    <a:firstCo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in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1" name="Shape 131"/>
          <p:cNvSpPr/>
          <p:nvPr>
            <p:ph type="sldImg"/>
          </p:nvPr>
        </p:nvSpPr>
        <p:spPr>
          <a:xfrm>
            <a:off x="1143000" y="685800"/>
            <a:ext cx="4572000" cy="3429000"/>
          </a:xfrm>
          <a:prstGeom prst="rect">
            <a:avLst/>
          </a:prstGeom>
        </p:spPr>
        <p:txBody>
          <a:bodyPr/>
          <a:lstStyle/>
          <a:p>
            <a:pPr/>
          </a:p>
        </p:txBody>
      </p:sp>
      <p:sp>
        <p:nvSpPr>
          <p:cNvPr id="132" name="Shape 13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Титульный слайд">
    <p:spTree>
      <p:nvGrpSpPr>
        <p:cNvPr id="1" name=""/>
        <p:cNvGrpSpPr/>
        <p:nvPr/>
      </p:nvGrpSpPr>
      <p:grpSpPr>
        <a:xfrm>
          <a:off x="0" y="0"/>
          <a:ext cx="0" cy="0"/>
          <a:chOff x="0" y="0"/>
          <a:chExt cx="0" cy="0"/>
        </a:xfrm>
      </p:grpSpPr>
      <p:sp>
        <p:nvSpPr>
          <p:cNvPr id="14" name="Прямоугольник 4"/>
          <p:cNvSpPr/>
          <p:nvPr/>
        </p:nvSpPr>
        <p:spPr>
          <a:xfrm>
            <a:off x="0" y="0"/>
            <a:ext cx="12192000" cy="6858000"/>
          </a:xfrm>
          <a:prstGeom prst="rect">
            <a:avLst/>
          </a:prstGeom>
          <a:solidFill>
            <a:srgbClr val="595959"/>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5" name="Прямоугольник 9"/>
          <p:cNvSpPr/>
          <p:nvPr/>
        </p:nvSpPr>
        <p:spPr>
          <a:xfrm>
            <a:off x="1307869" y="1267730"/>
            <a:ext cx="9576263" cy="4307950"/>
          </a:xfrm>
          <a:prstGeom prst="rect">
            <a:avLst/>
          </a:prstGeom>
          <a:solidFill>
            <a:srgbClr val="FFFFFF"/>
          </a:solidFill>
          <a:ln w="12700">
            <a:miter lim="400000"/>
          </a:ln>
          <a:effectLst>
            <a:outerShdw sx="100000" sy="100000" kx="0" ky="0" algn="b" rotWithShape="0" blurRad="50800" dist="0" dir="0">
              <a:srgbClr val="000000">
                <a:alpha val="66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6" name="Прямоугольник 10"/>
          <p:cNvSpPr/>
          <p:nvPr/>
        </p:nvSpPr>
        <p:spPr>
          <a:xfrm>
            <a:off x="1447800" y="1411612"/>
            <a:ext cx="9296401" cy="4034775"/>
          </a:xfrm>
          <a:prstGeom prst="rect">
            <a:avLst/>
          </a:prstGeom>
          <a:ln w="6350" cap="sq">
            <a:solidFill>
              <a:srgbClr val="404040"/>
            </a:solidFill>
            <a:miter/>
          </a:ln>
        </p:spPr>
        <p:txBody>
          <a:bodyPr lIns="45718" tIns="45718" rIns="45718" bIns="45718"/>
          <a:lstStyle/>
          <a:p>
            <a:pPr>
              <a:defRPr>
                <a:latin typeface="Century Gothic"/>
                <a:ea typeface="Century Gothic"/>
                <a:cs typeface="Century Gothic"/>
                <a:sym typeface="Century Gothic"/>
              </a:defRPr>
            </a:pPr>
          </a:p>
        </p:txBody>
      </p:sp>
      <p:sp>
        <p:nvSpPr>
          <p:cNvPr id="17" name="Прямоугольник 14"/>
          <p:cNvSpPr/>
          <p:nvPr/>
        </p:nvSpPr>
        <p:spPr>
          <a:xfrm>
            <a:off x="5135879" y="1267729"/>
            <a:ext cx="1920241" cy="731523"/>
          </a:xfrm>
          <a:prstGeom prst="rect">
            <a:avLst/>
          </a:pr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grpSp>
        <p:nvGrpSpPr>
          <p:cNvPr id="21" name="Группа 6"/>
          <p:cNvGrpSpPr/>
          <p:nvPr/>
        </p:nvGrpSpPr>
        <p:grpSpPr>
          <a:xfrm>
            <a:off x="5250177" y="1267727"/>
            <a:ext cx="1691646" cy="615939"/>
            <a:chOff x="0" y="-1"/>
            <a:chExt cx="1691645" cy="615938"/>
          </a:xfrm>
        </p:grpSpPr>
        <p:sp>
          <p:nvSpPr>
            <p:cNvPr id="18" name="Прямая соединительная линия 16"/>
            <p:cNvSpPr/>
            <p:nvPr/>
          </p:nvSpPr>
          <p:spPr>
            <a:xfrm flipH="1">
              <a:off x="-1" y="-2"/>
              <a:ext cx="3" cy="612652"/>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19" name="Прямая соединительная линия 17"/>
            <p:cNvSpPr/>
            <p:nvPr/>
          </p:nvSpPr>
          <p:spPr>
            <a:xfrm>
              <a:off x="1691642" y="-2"/>
              <a:ext cx="3" cy="612652"/>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20" name="Прямая соединительная линия 18"/>
            <p:cNvSpPr/>
            <p:nvPr/>
          </p:nvSpPr>
          <p:spPr>
            <a:xfrm>
              <a:off x="0" y="615935"/>
              <a:ext cx="1691644" cy="3"/>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grpSp>
      <p:sp>
        <p:nvSpPr>
          <p:cNvPr id="22" name="Текст заголовка"/>
          <p:cNvSpPr txBox="1"/>
          <p:nvPr>
            <p:ph type="title"/>
          </p:nvPr>
        </p:nvSpPr>
        <p:spPr>
          <a:xfrm>
            <a:off x="1629103" y="2244830"/>
            <a:ext cx="8933796" cy="2437235"/>
          </a:xfrm>
          <a:prstGeom prst="rect">
            <a:avLst/>
          </a:prstGeom>
        </p:spPr>
        <p:txBody>
          <a:bodyPr/>
          <a:lstStyle>
            <a:lvl1pPr algn="ctr">
              <a:lnSpc>
                <a:spcPct val="83000"/>
              </a:lnSpc>
              <a:defRPr cap="all" spc="-100" sz="6800"/>
            </a:lvl1pPr>
          </a:lstStyle>
          <a:p>
            <a:pPr/>
            <a:r>
              <a:t>Текст заголовка</a:t>
            </a:r>
          </a:p>
        </p:txBody>
      </p:sp>
      <p:sp>
        <p:nvSpPr>
          <p:cNvPr id="23" name="Уровень текста 1…"/>
          <p:cNvSpPr txBox="1"/>
          <p:nvPr>
            <p:ph type="body" sz="quarter" idx="1"/>
          </p:nvPr>
        </p:nvSpPr>
        <p:spPr>
          <a:xfrm>
            <a:off x="1629099" y="4682061"/>
            <a:ext cx="8936849" cy="457204"/>
          </a:xfrm>
          <a:prstGeom prst="rect">
            <a:avLst/>
          </a:prstGeom>
        </p:spPr>
        <p:txBody>
          <a:bodyPr/>
          <a:lstStyle>
            <a:lvl1pPr marL="0" indent="0" algn="ctr">
              <a:spcBef>
                <a:spcPts val="0"/>
              </a:spcBef>
              <a:buClrTx/>
              <a:buSzTx/>
              <a:buFontTx/>
              <a:buNone/>
              <a:defRPr spc="80" sz="1800">
                <a:solidFill>
                  <a:srgbClr val="0D0D0D"/>
                </a:solidFill>
              </a:defRPr>
            </a:lvl1pPr>
            <a:lvl2pPr marL="0" indent="0" algn="ctr">
              <a:spcBef>
                <a:spcPts val="0"/>
              </a:spcBef>
              <a:buClrTx/>
              <a:buSzTx/>
              <a:buFontTx/>
              <a:buNone/>
              <a:defRPr spc="80" sz="1800">
                <a:solidFill>
                  <a:srgbClr val="0D0D0D"/>
                </a:solidFill>
              </a:defRPr>
            </a:lvl2pPr>
            <a:lvl3pPr marL="0" indent="0" algn="ctr">
              <a:spcBef>
                <a:spcPts val="0"/>
              </a:spcBef>
              <a:buClrTx/>
              <a:buSzTx/>
              <a:buFontTx/>
              <a:buNone/>
              <a:defRPr spc="80" sz="1800">
                <a:solidFill>
                  <a:srgbClr val="0D0D0D"/>
                </a:solidFill>
              </a:defRPr>
            </a:lvl3pPr>
            <a:lvl4pPr marL="0" indent="0" algn="ctr">
              <a:spcBef>
                <a:spcPts val="0"/>
              </a:spcBef>
              <a:buClrTx/>
              <a:buSzTx/>
              <a:buFontTx/>
              <a:buNone/>
              <a:defRPr spc="80" sz="1800">
                <a:solidFill>
                  <a:srgbClr val="0D0D0D"/>
                </a:solidFill>
              </a:defRPr>
            </a:lvl4pPr>
            <a:lvl5pPr marL="0" indent="0" algn="ctr">
              <a:spcBef>
                <a:spcPts val="0"/>
              </a:spcBef>
              <a:buClrTx/>
              <a:buSzTx/>
              <a:buFontTx/>
              <a:buNone/>
              <a:defRPr spc="80" sz="1800">
                <a:solidFill>
                  <a:srgbClr val="0D0D0D"/>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4" name="Номер слайда"/>
          <p:cNvSpPr txBox="1"/>
          <p:nvPr>
            <p:ph type="sldNum" sz="quarter" idx="2"/>
          </p:nvPr>
        </p:nvSpPr>
        <p:spPr>
          <a:xfrm>
            <a:off x="10346151" y="5187573"/>
            <a:ext cx="216751" cy="218437"/>
          </a:xfrm>
          <a:prstGeom prst="rect">
            <a:avLst/>
          </a:prstGeom>
        </p:spPr>
        <p:txBody>
          <a:bodyPr/>
          <a:lstStyle>
            <a:lvl1pPr>
              <a:defRPr>
                <a:solidFill>
                  <a:srgbClr val="26262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Рисунок с подписью">
    <p:spTree>
      <p:nvGrpSpPr>
        <p:cNvPr id="1" name=""/>
        <p:cNvGrpSpPr/>
        <p:nvPr/>
      </p:nvGrpSpPr>
      <p:grpSpPr>
        <a:xfrm>
          <a:off x="0" y="0"/>
          <a:ext cx="0" cy="0"/>
          <a:chOff x="0" y="0"/>
          <a:chExt cx="0" cy="0"/>
        </a:xfrm>
      </p:grpSpPr>
      <p:sp>
        <p:nvSpPr>
          <p:cNvPr id="120" name="Прямоугольник 10"/>
          <p:cNvSpPr/>
          <p:nvPr/>
        </p:nvSpPr>
        <p:spPr>
          <a:xfrm>
            <a:off x="8119870" y="237744"/>
            <a:ext cx="3826598" cy="6382512"/>
          </a:xfrm>
          <a:prstGeom prst="rect">
            <a:avLst/>
          </a:prstGeom>
          <a:solidFill>
            <a:srgbClr val="D9D9D9">
              <a:alpha val="6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21" name="Рисунок 2"/>
          <p:cNvSpPr/>
          <p:nvPr>
            <p:ph type="pic" idx="21"/>
          </p:nvPr>
        </p:nvSpPr>
        <p:spPr>
          <a:xfrm>
            <a:off x="228599" y="237742"/>
            <a:ext cx="7696201" cy="6382516"/>
          </a:xfrm>
          <a:prstGeom prst="rect">
            <a:avLst/>
          </a:prstGeom>
        </p:spPr>
        <p:txBody>
          <a:bodyPr lIns="91439" tIns="45719" rIns="91439" bIns="45719">
            <a:noAutofit/>
          </a:bodyPr>
          <a:lstStyle/>
          <a:p>
            <a:pPr/>
          </a:p>
        </p:txBody>
      </p:sp>
      <p:sp>
        <p:nvSpPr>
          <p:cNvPr id="122" name="Прямоугольник 11"/>
          <p:cNvSpPr/>
          <p:nvPr/>
        </p:nvSpPr>
        <p:spPr>
          <a:xfrm>
            <a:off x="8254658" y="374901"/>
            <a:ext cx="3557016" cy="6108198"/>
          </a:xfrm>
          <a:prstGeom prst="rect">
            <a:avLst/>
          </a:prstGeom>
          <a:ln w="6350" cap="sq">
            <a:solidFill>
              <a:srgbClr val="404040"/>
            </a:solidFill>
            <a:miter/>
          </a:ln>
        </p:spPr>
        <p:txBody>
          <a:bodyPr lIns="45718" tIns="45718" rIns="45718" bIns="45718"/>
          <a:lstStyle/>
          <a:p>
            <a:pPr>
              <a:defRPr>
                <a:latin typeface="Century Gothic"/>
                <a:ea typeface="Century Gothic"/>
                <a:cs typeface="Century Gothic"/>
                <a:sym typeface="Century Gothic"/>
              </a:defRPr>
            </a:pPr>
          </a:p>
        </p:txBody>
      </p:sp>
      <p:sp>
        <p:nvSpPr>
          <p:cNvPr id="123" name="Текст заголовка"/>
          <p:cNvSpPr txBox="1"/>
          <p:nvPr>
            <p:ph type="title"/>
          </p:nvPr>
        </p:nvSpPr>
        <p:spPr>
          <a:xfrm>
            <a:off x="8477250" y="603504"/>
            <a:ext cx="3144774" cy="1645923"/>
          </a:xfrm>
          <a:prstGeom prst="rect">
            <a:avLst/>
          </a:prstGeom>
        </p:spPr>
        <p:txBody>
          <a:bodyPr anchor="b"/>
          <a:lstStyle>
            <a:lvl1pPr>
              <a:lnSpc>
                <a:spcPct val="100000"/>
              </a:lnSpc>
              <a:defRPr sz="3200">
                <a:solidFill>
                  <a:srgbClr val="000000"/>
                </a:solidFill>
              </a:defRPr>
            </a:lvl1pPr>
          </a:lstStyle>
          <a:p>
            <a:pPr/>
            <a:r>
              <a:t>Текст заголовка</a:t>
            </a:r>
          </a:p>
        </p:txBody>
      </p:sp>
      <p:sp>
        <p:nvSpPr>
          <p:cNvPr id="124" name="Уровень текста 1…"/>
          <p:cNvSpPr txBox="1"/>
          <p:nvPr>
            <p:ph type="body" sz="quarter" idx="1"/>
          </p:nvPr>
        </p:nvSpPr>
        <p:spPr>
          <a:xfrm>
            <a:off x="8477250" y="2386583"/>
            <a:ext cx="3144774" cy="3511299"/>
          </a:xfrm>
          <a:prstGeom prst="rect">
            <a:avLst/>
          </a:prstGeom>
        </p:spPr>
        <p:txBody>
          <a:bodyPr/>
          <a:lstStyle>
            <a:lvl1pPr marL="0" indent="0">
              <a:spcBef>
                <a:spcPts val="800"/>
              </a:spcBef>
              <a:buClrTx/>
              <a:buSzTx/>
              <a:buFontTx/>
              <a:buNone/>
              <a:defRPr sz="1800"/>
            </a:lvl1pPr>
            <a:lvl2pPr marL="0" indent="0">
              <a:spcBef>
                <a:spcPts val="800"/>
              </a:spcBef>
              <a:buClrTx/>
              <a:buSzTx/>
              <a:buFontTx/>
              <a:buNone/>
              <a:defRPr sz="1800"/>
            </a:lvl2pPr>
            <a:lvl3pPr marL="0" indent="0">
              <a:spcBef>
                <a:spcPts val="800"/>
              </a:spcBef>
              <a:buClrTx/>
              <a:buSzTx/>
              <a:buFontTx/>
              <a:buNone/>
              <a:defRPr sz="1800"/>
            </a:lvl3pPr>
            <a:lvl4pPr marL="0" indent="0">
              <a:spcBef>
                <a:spcPts val="800"/>
              </a:spcBef>
              <a:buClrTx/>
              <a:buSzTx/>
              <a:buFontTx/>
              <a:buNone/>
              <a:defRPr sz="1800"/>
            </a:lvl4pPr>
            <a:lvl5pPr marL="0" indent="0">
              <a:spcBef>
                <a:spcPts val="800"/>
              </a:spcBef>
              <a:buClrTx/>
              <a:buSzTx/>
              <a:buFontTx/>
              <a:buNone/>
              <a:defRPr sz="1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5" name="Номер слайда"/>
          <p:cNvSpPr txBox="1"/>
          <p:nvPr>
            <p:ph type="sldNum" sz="quarter" idx="2"/>
          </p:nvPr>
        </p:nvSpPr>
        <p:spPr>
          <a:xfrm>
            <a:off x="11405275" y="6182365"/>
            <a:ext cx="216750" cy="2184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Титульный слайд 0">
    <p:bg>
      <p:bgPr>
        <a:solidFill>
          <a:srgbClr val="000000"/>
        </a:solidFill>
      </p:bgPr>
    </p:bg>
    <p:spTree>
      <p:nvGrpSpPr>
        <p:cNvPr id="1" name=""/>
        <p:cNvGrpSpPr/>
        <p:nvPr/>
      </p:nvGrpSpPr>
      <p:grpSpPr>
        <a:xfrm>
          <a:off x="0" y="0"/>
          <a:ext cx="0" cy="0"/>
          <a:chOff x="0" y="0"/>
          <a:chExt cx="0" cy="0"/>
        </a:xfrm>
      </p:grpSpPr>
      <p:sp>
        <p:nvSpPr>
          <p:cNvPr id="31" name="Прямоугольник 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32" name="Прямоугольник 9"/>
          <p:cNvSpPr/>
          <p:nvPr/>
        </p:nvSpPr>
        <p:spPr>
          <a:xfrm>
            <a:off x="1307869" y="1267730"/>
            <a:ext cx="9576263" cy="4307950"/>
          </a:xfrm>
          <a:prstGeom prst="rect">
            <a:avLst/>
          </a:prstGeom>
          <a:solidFill>
            <a:srgbClr val="000000"/>
          </a:solidFill>
          <a:ln w="12700">
            <a:miter lim="400000"/>
          </a:ln>
          <a:effectLst>
            <a:outerShdw sx="100000" sy="100000" kx="0" ky="0" algn="b" rotWithShape="0" blurRad="50800" dist="0" dir="0">
              <a:srgbClr val="000000">
                <a:alpha val="66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33" name="Прямоугольник 10"/>
          <p:cNvSpPr/>
          <p:nvPr/>
        </p:nvSpPr>
        <p:spPr>
          <a:xfrm>
            <a:off x="1447800" y="1411612"/>
            <a:ext cx="9296401" cy="4034775"/>
          </a:xfrm>
          <a:prstGeom prst="rect">
            <a:avLst/>
          </a:prstGeom>
          <a:ln w="6350" cap="sq">
            <a:solidFill>
              <a:srgbClr val="FFFFFF"/>
            </a:solidFill>
            <a:miter/>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34" name="Прямоугольник 14"/>
          <p:cNvSpPr/>
          <p:nvPr/>
        </p:nvSpPr>
        <p:spPr>
          <a:xfrm>
            <a:off x="5135879" y="1267729"/>
            <a:ext cx="1920241" cy="731523"/>
          </a:xfrm>
          <a:prstGeom prst="rect">
            <a:avLst/>
          </a:pr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grpSp>
        <p:nvGrpSpPr>
          <p:cNvPr id="38" name="Группа 6"/>
          <p:cNvGrpSpPr/>
          <p:nvPr/>
        </p:nvGrpSpPr>
        <p:grpSpPr>
          <a:xfrm>
            <a:off x="5250177" y="1267727"/>
            <a:ext cx="1691646" cy="615939"/>
            <a:chOff x="0" y="-1"/>
            <a:chExt cx="1691645" cy="615938"/>
          </a:xfrm>
        </p:grpSpPr>
        <p:sp>
          <p:nvSpPr>
            <p:cNvPr id="35" name="Прямая соединительная линия 16"/>
            <p:cNvSpPr/>
            <p:nvPr/>
          </p:nvSpPr>
          <p:spPr>
            <a:xfrm flipH="1">
              <a:off x="-1" y="-2"/>
              <a:ext cx="3" cy="612652"/>
            </a:xfrm>
            <a:prstGeom prst="line">
              <a:avLst/>
            </a:prstGeom>
            <a:solidFill>
              <a:srgbClr val="FFFFFF"/>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36" name="Прямая соединительная линия 17"/>
            <p:cNvSpPr/>
            <p:nvPr/>
          </p:nvSpPr>
          <p:spPr>
            <a:xfrm>
              <a:off x="1691642" y="-2"/>
              <a:ext cx="3" cy="612652"/>
            </a:xfrm>
            <a:prstGeom prst="line">
              <a:avLst/>
            </a:prstGeom>
            <a:solidFill>
              <a:srgbClr val="FFFFFF"/>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37" name="Прямая соединительная линия 18"/>
            <p:cNvSpPr/>
            <p:nvPr/>
          </p:nvSpPr>
          <p:spPr>
            <a:xfrm>
              <a:off x="0" y="615935"/>
              <a:ext cx="1691644" cy="3"/>
            </a:xfrm>
            <a:prstGeom prst="line">
              <a:avLst/>
            </a:prstGeom>
            <a:solidFill>
              <a:srgbClr val="FFFFFF"/>
            </a:solidFill>
            <a:ln w="6350" cap="flat">
              <a:solidFill>
                <a:srgbClr val="FFFFFF"/>
              </a:solidFill>
              <a:prstDash val="solid"/>
              <a:miter lim="800000"/>
            </a:ln>
            <a:effectLst/>
          </p:spPr>
          <p:txBody>
            <a:bodyPr wrap="square" lIns="45718" tIns="45718" rIns="45718" bIns="45718" numCol="1" anchor="t">
              <a:noAutofit/>
            </a:bodyPr>
            <a:lstStyle/>
            <a:p>
              <a:pPr/>
            </a:p>
          </p:txBody>
        </p:sp>
      </p:grpSp>
      <p:sp>
        <p:nvSpPr>
          <p:cNvPr id="39" name="Текст заголовка"/>
          <p:cNvSpPr txBox="1"/>
          <p:nvPr>
            <p:ph type="title"/>
          </p:nvPr>
        </p:nvSpPr>
        <p:spPr>
          <a:xfrm>
            <a:off x="1629103" y="2244830"/>
            <a:ext cx="8933796" cy="2437235"/>
          </a:xfrm>
          <a:prstGeom prst="rect">
            <a:avLst/>
          </a:prstGeom>
        </p:spPr>
        <p:txBody>
          <a:bodyPr/>
          <a:lstStyle>
            <a:lvl1pPr algn="ctr">
              <a:lnSpc>
                <a:spcPct val="83000"/>
              </a:lnSpc>
              <a:defRPr cap="all" spc="-100" sz="6800">
                <a:solidFill>
                  <a:srgbClr val="FFFFFF"/>
                </a:solidFill>
              </a:defRPr>
            </a:lvl1pPr>
          </a:lstStyle>
          <a:p>
            <a:pPr/>
            <a:r>
              <a:t>Текст заголовка</a:t>
            </a:r>
          </a:p>
        </p:txBody>
      </p:sp>
      <p:sp>
        <p:nvSpPr>
          <p:cNvPr id="40" name="Уровень текста 1…"/>
          <p:cNvSpPr txBox="1"/>
          <p:nvPr>
            <p:ph type="body" sz="quarter" idx="1"/>
          </p:nvPr>
        </p:nvSpPr>
        <p:spPr>
          <a:xfrm>
            <a:off x="1629099" y="4682061"/>
            <a:ext cx="8936849" cy="457204"/>
          </a:xfrm>
          <a:prstGeom prst="rect">
            <a:avLst/>
          </a:prstGeom>
        </p:spPr>
        <p:txBody>
          <a:bodyPr/>
          <a:lstStyle>
            <a:lvl1pPr marL="0" indent="0" algn="ctr">
              <a:spcBef>
                <a:spcPts val="0"/>
              </a:spcBef>
              <a:buClrTx/>
              <a:buSzTx/>
              <a:buFontTx/>
              <a:buNone/>
              <a:defRPr spc="80" sz="1800">
                <a:solidFill>
                  <a:srgbClr val="FFFFFF"/>
                </a:solidFill>
              </a:defRPr>
            </a:lvl1pPr>
            <a:lvl2pPr marL="0" indent="0" algn="ctr">
              <a:spcBef>
                <a:spcPts val="0"/>
              </a:spcBef>
              <a:buClrTx/>
              <a:buSzTx/>
              <a:buFontTx/>
              <a:buNone/>
              <a:defRPr spc="80" sz="1800">
                <a:solidFill>
                  <a:srgbClr val="FFFFFF"/>
                </a:solidFill>
              </a:defRPr>
            </a:lvl2pPr>
            <a:lvl3pPr marL="0" indent="0" algn="ctr">
              <a:spcBef>
                <a:spcPts val="0"/>
              </a:spcBef>
              <a:buClrTx/>
              <a:buSzTx/>
              <a:buFontTx/>
              <a:buNone/>
              <a:defRPr spc="80" sz="1800">
                <a:solidFill>
                  <a:srgbClr val="FFFFFF"/>
                </a:solidFill>
              </a:defRPr>
            </a:lvl3pPr>
            <a:lvl4pPr marL="0" indent="0" algn="ctr">
              <a:spcBef>
                <a:spcPts val="0"/>
              </a:spcBef>
              <a:buClrTx/>
              <a:buSzTx/>
              <a:buFontTx/>
              <a:buNone/>
              <a:defRPr spc="80" sz="1800">
                <a:solidFill>
                  <a:srgbClr val="FFFFFF"/>
                </a:solidFill>
              </a:defRPr>
            </a:lvl4pPr>
            <a:lvl5pPr marL="0" indent="0" algn="ctr">
              <a:spcBef>
                <a:spcPts val="0"/>
              </a:spcBef>
              <a:buClrTx/>
              <a:buSzTx/>
              <a:buFontTx/>
              <a:buNone/>
              <a:defRPr spc="80" sz="1800">
                <a:solidFill>
                  <a:srgbClr val="FFFFFF"/>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1" name="Номер слайда"/>
          <p:cNvSpPr txBox="1"/>
          <p:nvPr>
            <p:ph type="sldNum" sz="quarter" idx="2"/>
          </p:nvPr>
        </p:nvSpPr>
        <p:spPr>
          <a:xfrm>
            <a:off x="10346151" y="5187573"/>
            <a:ext cx="216751" cy="21843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и объект">
    <p:spTree>
      <p:nvGrpSpPr>
        <p:cNvPr id="1" name=""/>
        <p:cNvGrpSpPr/>
        <p:nvPr/>
      </p:nvGrpSpPr>
      <p:grpSpPr>
        <a:xfrm>
          <a:off x="0" y="0"/>
          <a:ext cx="0" cy="0"/>
          <a:chOff x="0" y="0"/>
          <a:chExt cx="0" cy="0"/>
        </a:xfrm>
      </p:grpSpPr>
      <p:sp>
        <p:nvSpPr>
          <p:cNvPr id="48" name="Текст заголовка"/>
          <p:cNvSpPr txBox="1"/>
          <p:nvPr>
            <p:ph type="title"/>
          </p:nvPr>
        </p:nvSpPr>
        <p:spPr>
          <a:prstGeom prst="rect">
            <a:avLst/>
          </a:prstGeom>
        </p:spPr>
        <p:txBody>
          <a:bodyPr/>
          <a:lstStyle/>
          <a:p>
            <a:pPr/>
            <a:r>
              <a:t>Текст заголовка</a:t>
            </a:r>
          </a:p>
        </p:txBody>
      </p:sp>
      <p:sp>
        <p:nvSpPr>
          <p:cNvPr id="49"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Заголовок раздела">
    <p:spTree>
      <p:nvGrpSpPr>
        <p:cNvPr id="1" name=""/>
        <p:cNvGrpSpPr/>
        <p:nvPr/>
      </p:nvGrpSpPr>
      <p:grpSpPr>
        <a:xfrm>
          <a:off x="0" y="0"/>
          <a:ext cx="0" cy="0"/>
          <a:chOff x="0" y="0"/>
          <a:chExt cx="0" cy="0"/>
        </a:xfrm>
      </p:grpSpPr>
      <p:sp>
        <p:nvSpPr>
          <p:cNvPr id="57" name="Прямоугольник 14"/>
          <p:cNvSpPr/>
          <p:nvPr/>
        </p:nvSpPr>
        <p:spPr>
          <a:xfrm>
            <a:off x="0" y="0"/>
            <a:ext cx="12192000" cy="6858000"/>
          </a:xfrm>
          <a:prstGeom prst="rect">
            <a:avLst/>
          </a:prstGeom>
          <a:solidFill>
            <a:srgbClr val="595959"/>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58" name="Прямоугольник 22"/>
          <p:cNvSpPr/>
          <p:nvPr/>
        </p:nvSpPr>
        <p:spPr>
          <a:xfrm>
            <a:off x="1307869" y="1267730"/>
            <a:ext cx="9576263" cy="4307950"/>
          </a:xfrm>
          <a:prstGeom prst="rect">
            <a:avLst/>
          </a:prstGeom>
          <a:solidFill>
            <a:srgbClr val="FFFFFF"/>
          </a:solidFill>
          <a:ln w="12700">
            <a:miter lim="400000"/>
          </a:ln>
          <a:effectLst>
            <a:outerShdw sx="100000" sy="100000" kx="0" ky="0" algn="b" rotWithShape="0" blurRad="50800" dist="0" dir="0">
              <a:srgbClr val="000000">
                <a:alpha val="66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59" name="Прямоугольник 23"/>
          <p:cNvSpPr/>
          <p:nvPr/>
        </p:nvSpPr>
        <p:spPr>
          <a:xfrm>
            <a:off x="1447800" y="1411612"/>
            <a:ext cx="9296401" cy="4034775"/>
          </a:xfrm>
          <a:prstGeom prst="rect">
            <a:avLst/>
          </a:prstGeom>
          <a:ln w="6350" cap="sq">
            <a:solidFill>
              <a:srgbClr val="404040"/>
            </a:solidFill>
            <a:miter/>
          </a:ln>
        </p:spPr>
        <p:txBody>
          <a:bodyPr lIns="45718" tIns="45718" rIns="45718" bIns="45718"/>
          <a:lstStyle/>
          <a:p>
            <a:pPr>
              <a:defRPr>
                <a:latin typeface="Century Gothic"/>
                <a:ea typeface="Century Gothic"/>
                <a:cs typeface="Century Gothic"/>
                <a:sym typeface="Century Gothic"/>
              </a:defRPr>
            </a:pPr>
          </a:p>
        </p:txBody>
      </p:sp>
      <p:sp>
        <p:nvSpPr>
          <p:cNvPr id="60" name="Прямоугольник 29"/>
          <p:cNvSpPr/>
          <p:nvPr/>
        </p:nvSpPr>
        <p:spPr>
          <a:xfrm>
            <a:off x="5135879" y="1267729"/>
            <a:ext cx="1920241" cy="731523"/>
          </a:xfrm>
          <a:prstGeom prst="rect">
            <a:avLst/>
          </a:prstGeom>
          <a:solidFill>
            <a:schemeClr val="accent2"/>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61" name="Текст заголовка"/>
          <p:cNvSpPr txBox="1"/>
          <p:nvPr>
            <p:ph type="title"/>
          </p:nvPr>
        </p:nvSpPr>
        <p:spPr>
          <a:xfrm>
            <a:off x="1629155" y="2275165"/>
            <a:ext cx="8933692" cy="2406895"/>
          </a:xfrm>
          <a:prstGeom prst="rect">
            <a:avLst/>
          </a:prstGeom>
        </p:spPr>
        <p:txBody>
          <a:bodyPr/>
          <a:lstStyle>
            <a:lvl1pPr algn="ctr">
              <a:lnSpc>
                <a:spcPct val="83000"/>
              </a:lnSpc>
              <a:defRPr cap="all" spc="-100" sz="6800"/>
            </a:lvl1pPr>
          </a:lstStyle>
          <a:p>
            <a:pPr/>
            <a:r>
              <a:t>Текст заголовка</a:t>
            </a:r>
          </a:p>
        </p:txBody>
      </p:sp>
      <p:grpSp>
        <p:nvGrpSpPr>
          <p:cNvPr id="65" name="Группа 15"/>
          <p:cNvGrpSpPr/>
          <p:nvPr/>
        </p:nvGrpSpPr>
        <p:grpSpPr>
          <a:xfrm>
            <a:off x="5250177" y="1267727"/>
            <a:ext cx="1691646" cy="615939"/>
            <a:chOff x="0" y="-1"/>
            <a:chExt cx="1691645" cy="615938"/>
          </a:xfrm>
        </p:grpSpPr>
        <p:sp>
          <p:nvSpPr>
            <p:cNvPr id="62" name="Прямая соединительная линия 16"/>
            <p:cNvSpPr/>
            <p:nvPr/>
          </p:nvSpPr>
          <p:spPr>
            <a:xfrm flipH="1">
              <a:off x="-1" y="-2"/>
              <a:ext cx="3" cy="612652"/>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63" name="Прямая соединительная линия 17"/>
            <p:cNvSpPr/>
            <p:nvPr/>
          </p:nvSpPr>
          <p:spPr>
            <a:xfrm>
              <a:off x="1691642" y="-2"/>
              <a:ext cx="3" cy="612652"/>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64" name="Прямая соединительная линия 18"/>
            <p:cNvSpPr/>
            <p:nvPr/>
          </p:nvSpPr>
          <p:spPr>
            <a:xfrm>
              <a:off x="0" y="615935"/>
              <a:ext cx="1691644" cy="3"/>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grpSp>
      <p:sp>
        <p:nvSpPr>
          <p:cNvPr id="66" name="Уровень текста 1…"/>
          <p:cNvSpPr txBox="1"/>
          <p:nvPr>
            <p:ph type="body" sz="quarter" idx="1"/>
          </p:nvPr>
        </p:nvSpPr>
        <p:spPr>
          <a:xfrm>
            <a:off x="1629155" y="4682061"/>
            <a:ext cx="8939787" cy="457203"/>
          </a:xfrm>
          <a:prstGeom prst="rect">
            <a:avLst/>
          </a:prstGeom>
        </p:spPr>
        <p:txBody>
          <a:bodyPr/>
          <a:lstStyle>
            <a:lvl1pPr marL="0" indent="0" algn="ctr">
              <a:buClrTx/>
              <a:buSzTx/>
              <a:buFontTx/>
              <a:buNone/>
              <a:tabLst>
                <a:tab pos="2628900" algn="l"/>
              </a:tabLst>
              <a:defRPr sz="1800">
                <a:solidFill>
                  <a:srgbClr val="0D0D0D"/>
                </a:solidFill>
              </a:defRPr>
            </a:lvl1pPr>
            <a:lvl2pPr marL="0" indent="0" algn="ctr">
              <a:buClrTx/>
              <a:buSzTx/>
              <a:buFontTx/>
              <a:buNone/>
              <a:tabLst>
                <a:tab pos="2628900" algn="l"/>
              </a:tabLst>
              <a:defRPr sz="1800">
                <a:solidFill>
                  <a:srgbClr val="0D0D0D"/>
                </a:solidFill>
              </a:defRPr>
            </a:lvl2pPr>
            <a:lvl3pPr marL="0" indent="0" algn="ctr">
              <a:buClrTx/>
              <a:buSzTx/>
              <a:buFontTx/>
              <a:buNone/>
              <a:tabLst>
                <a:tab pos="2628900" algn="l"/>
              </a:tabLst>
              <a:defRPr sz="1800">
                <a:solidFill>
                  <a:srgbClr val="0D0D0D"/>
                </a:solidFill>
              </a:defRPr>
            </a:lvl3pPr>
            <a:lvl4pPr marL="0" indent="0" algn="ctr">
              <a:buClrTx/>
              <a:buSzTx/>
              <a:buFontTx/>
              <a:buNone/>
              <a:tabLst>
                <a:tab pos="2628900" algn="l"/>
              </a:tabLst>
              <a:defRPr sz="1800">
                <a:solidFill>
                  <a:srgbClr val="0D0D0D"/>
                </a:solidFill>
              </a:defRPr>
            </a:lvl4pPr>
            <a:lvl5pPr marL="0" indent="0" algn="ctr">
              <a:buClrTx/>
              <a:buSzTx/>
              <a:buFontTx/>
              <a:buNone/>
              <a:tabLst>
                <a:tab pos="2628900" algn="l"/>
              </a:tabLst>
              <a:defRPr sz="1800">
                <a:solidFill>
                  <a:srgbClr val="0D0D0D"/>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p:nvPr>
            <p:ph type="sldNum" sz="quarter" idx="2"/>
          </p:nvPr>
        </p:nvSpPr>
        <p:spPr>
          <a:xfrm>
            <a:off x="10346094" y="5187573"/>
            <a:ext cx="216750" cy="218437"/>
          </a:xfrm>
          <a:prstGeom prst="rect">
            <a:avLst/>
          </a:prstGeom>
        </p:spPr>
        <p:txBody>
          <a:bodyPr/>
          <a:lstStyle>
            <a:lvl1pPr>
              <a:defRPr>
                <a:solidFill>
                  <a:srgbClr val="26262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Два объекта">
    <p:spTree>
      <p:nvGrpSpPr>
        <p:cNvPr id="1" name=""/>
        <p:cNvGrpSpPr/>
        <p:nvPr/>
      </p:nvGrpSpPr>
      <p:grpSpPr>
        <a:xfrm>
          <a:off x="0" y="0"/>
          <a:ext cx="0" cy="0"/>
          <a:chOff x="0" y="0"/>
          <a:chExt cx="0" cy="0"/>
        </a:xfrm>
      </p:grpSpPr>
      <p:sp>
        <p:nvSpPr>
          <p:cNvPr id="74" name="Текст заголовка"/>
          <p:cNvSpPr txBox="1"/>
          <p:nvPr>
            <p:ph type="title"/>
          </p:nvPr>
        </p:nvSpPr>
        <p:spPr>
          <a:prstGeom prst="rect">
            <a:avLst/>
          </a:prstGeom>
        </p:spPr>
        <p:txBody>
          <a:bodyPr/>
          <a:lstStyle/>
          <a:p>
            <a:pPr/>
            <a:r>
              <a:t>Текст заголовка</a:t>
            </a:r>
          </a:p>
        </p:txBody>
      </p:sp>
      <p:sp>
        <p:nvSpPr>
          <p:cNvPr id="75" name="Уровень текста 1…"/>
          <p:cNvSpPr txBox="1"/>
          <p:nvPr>
            <p:ph type="body" sz="half" idx="1"/>
          </p:nvPr>
        </p:nvSpPr>
        <p:spPr>
          <a:xfrm>
            <a:off x="1066800" y="2103120"/>
            <a:ext cx="4663441" cy="3749043"/>
          </a:xfrm>
          <a:prstGeom prst="rect">
            <a:avLst/>
          </a:prstGeom>
        </p:spPr>
        <p:txBody>
          <a:bodyPr/>
          <a:lstStyle>
            <a:lvl1pPr>
              <a:defRPr sz="1800"/>
            </a:lvl1pPr>
            <a:lvl2pPr marL="480059" indent="-205737">
              <a:defRPr sz="1800"/>
            </a:lvl2pPr>
            <a:lvl3pPr marL="783771" indent="-235129">
              <a:defRPr sz="1800"/>
            </a:lvl3pPr>
            <a:lvl4pPr marL="1058091" indent="-235130">
              <a:defRPr sz="1800"/>
            </a:lvl4pPr>
            <a:lvl5pPr marL="1332411" indent="-235130">
              <a:defRPr sz="1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6"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Сравнение">
    <p:spTree>
      <p:nvGrpSpPr>
        <p:cNvPr id="1" name=""/>
        <p:cNvGrpSpPr/>
        <p:nvPr/>
      </p:nvGrpSpPr>
      <p:grpSpPr>
        <a:xfrm>
          <a:off x="0" y="0"/>
          <a:ext cx="0" cy="0"/>
          <a:chOff x="0" y="0"/>
          <a:chExt cx="0" cy="0"/>
        </a:xfrm>
      </p:grpSpPr>
      <p:sp>
        <p:nvSpPr>
          <p:cNvPr id="83" name="Текст заголовка"/>
          <p:cNvSpPr txBox="1"/>
          <p:nvPr>
            <p:ph type="title"/>
          </p:nvPr>
        </p:nvSpPr>
        <p:spPr>
          <a:prstGeom prst="rect">
            <a:avLst/>
          </a:prstGeom>
        </p:spPr>
        <p:txBody>
          <a:bodyPr/>
          <a:lstStyle/>
          <a:p>
            <a:pPr/>
            <a:r>
              <a:t>Текст заголовка</a:t>
            </a:r>
          </a:p>
        </p:txBody>
      </p:sp>
      <p:sp>
        <p:nvSpPr>
          <p:cNvPr id="84" name="Уровень текста 1…"/>
          <p:cNvSpPr txBox="1"/>
          <p:nvPr>
            <p:ph type="body" sz="quarter" idx="1"/>
          </p:nvPr>
        </p:nvSpPr>
        <p:spPr>
          <a:xfrm>
            <a:off x="1069847" y="2074334"/>
            <a:ext cx="4663443" cy="640083"/>
          </a:xfrm>
          <a:prstGeom prst="rect">
            <a:avLst/>
          </a:prstGeom>
        </p:spPr>
        <p:txBody>
          <a:bodyPr anchor="ctr"/>
          <a:lstStyle>
            <a:lvl1pPr marL="0" indent="0">
              <a:spcBef>
                <a:spcPts val="0"/>
              </a:spcBef>
              <a:buClrTx/>
              <a:buSzTx/>
              <a:buFontTx/>
              <a:buNone/>
              <a:defRPr b="1" sz="1900"/>
            </a:lvl1pPr>
            <a:lvl2pPr marL="0" indent="0">
              <a:spcBef>
                <a:spcPts val="0"/>
              </a:spcBef>
              <a:buClrTx/>
              <a:buSzTx/>
              <a:buFontTx/>
              <a:buNone/>
              <a:defRPr b="1" sz="1900"/>
            </a:lvl2pPr>
            <a:lvl3pPr marL="0" indent="0">
              <a:spcBef>
                <a:spcPts val="0"/>
              </a:spcBef>
              <a:buClrTx/>
              <a:buSzTx/>
              <a:buFontTx/>
              <a:buNone/>
              <a:defRPr b="1" sz="1900"/>
            </a:lvl3pPr>
            <a:lvl4pPr marL="0" indent="0">
              <a:spcBef>
                <a:spcPts val="0"/>
              </a:spcBef>
              <a:buClrTx/>
              <a:buSzTx/>
              <a:buFontTx/>
              <a:buNone/>
              <a:defRPr b="1" sz="1900"/>
            </a:lvl4pPr>
            <a:lvl5pPr marL="0" indent="0">
              <a:spcBef>
                <a:spcPts val="0"/>
              </a:spcBef>
              <a:buClrTx/>
              <a:buSzTx/>
              <a:buFontTx/>
              <a:buNone/>
              <a:defRPr b="1" sz="19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85" name="Текст 4"/>
          <p:cNvSpPr/>
          <p:nvPr>
            <p:ph type="body" sz="quarter" idx="21"/>
          </p:nvPr>
        </p:nvSpPr>
        <p:spPr>
          <a:xfrm>
            <a:off x="6458709" y="2074334"/>
            <a:ext cx="4663445" cy="640083"/>
          </a:xfrm>
          <a:prstGeom prst="rect">
            <a:avLst/>
          </a:prstGeom>
        </p:spPr>
        <p:txBody>
          <a:bodyPr anchor="ctr"/>
          <a:lstStyle/>
          <a:p>
            <a:pPr/>
          </a:p>
        </p:txBody>
      </p:sp>
      <p:sp>
        <p:nvSpPr>
          <p:cNvPr id="86"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Только заголовок">
    <p:spTree>
      <p:nvGrpSpPr>
        <p:cNvPr id="1" name=""/>
        <p:cNvGrpSpPr/>
        <p:nvPr/>
      </p:nvGrpSpPr>
      <p:grpSpPr>
        <a:xfrm>
          <a:off x="0" y="0"/>
          <a:ext cx="0" cy="0"/>
          <a:chOff x="0" y="0"/>
          <a:chExt cx="0" cy="0"/>
        </a:xfrm>
      </p:grpSpPr>
      <p:sp>
        <p:nvSpPr>
          <p:cNvPr id="93" name="Текст заголовка"/>
          <p:cNvSpPr txBox="1"/>
          <p:nvPr>
            <p:ph type="title"/>
          </p:nvPr>
        </p:nvSpPr>
        <p:spPr>
          <a:prstGeom prst="rect">
            <a:avLst/>
          </a:prstGeom>
        </p:spPr>
        <p:txBody>
          <a:bodyPr/>
          <a:lstStyle/>
          <a:p>
            <a:pPr/>
            <a:r>
              <a:t>Текст заголовка</a:t>
            </a:r>
          </a:p>
        </p:txBody>
      </p:sp>
      <p:sp>
        <p:nvSpPr>
          <p:cNvPr id="9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устой слайд">
    <p:spTree>
      <p:nvGrpSpPr>
        <p:cNvPr id="1" name=""/>
        <p:cNvGrpSpPr/>
        <p:nvPr/>
      </p:nvGrpSpPr>
      <p:grpSpPr>
        <a:xfrm>
          <a:off x="0" y="0"/>
          <a:ext cx="0" cy="0"/>
          <a:chOff x="0" y="0"/>
          <a:chExt cx="0" cy="0"/>
        </a:xfrm>
      </p:grpSpPr>
      <p:sp>
        <p:nvSpPr>
          <p:cNvPr id="10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Объект с подписью">
    <p:spTree>
      <p:nvGrpSpPr>
        <p:cNvPr id="1" name=""/>
        <p:cNvGrpSpPr/>
        <p:nvPr/>
      </p:nvGrpSpPr>
      <p:grpSpPr>
        <a:xfrm>
          <a:off x="0" y="0"/>
          <a:ext cx="0" cy="0"/>
          <a:chOff x="0" y="0"/>
          <a:chExt cx="0" cy="0"/>
        </a:xfrm>
      </p:grpSpPr>
      <p:sp>
        <p:nvSpPr>
          <p:cNvPr id="108" name="Прямоугольник 9"/>
          <p:cNvSpPr/>
          <p:nvPr/>
        </p:nvSpPr>
        <p:spPr>
          <a:xfrm>
            <a:off x="8119870" y="237744"/>
            <a:ext cx="3826598" cy="6382512"/>
          </a:xfrm>
          <a:prstGeom prst="rect">
            <a:avLst/>
          </a:prstGeom>
          <a:solidFill>
            <a:srgbClr val="D9D9D9">
              <a:alpha val="6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09" name="Прямоугольник 12"/>
          <p:cNvSpPr/>
          <p:nvPr/>
        </p:nvSpPr>
        <p:spPr>
          <a:xfrm>
            <a:off x="8254658" y="374901"/>
            <a:ext cx="3557016" cy="6108198"/>
          </a:xfrm>
          <a:prstGeom prst="rect">
            <a:avLst/>
          </a:prstGeom>
          <a:ln w="6350" cap="sq">
            <a:solidFill>
              <a:srgbClr val="404040"/>
            </a:solidFill>
            <a:miter/>
          </a:ln>
        </p:spPr>
        <p:txBody>
          <a:bodyPr lIns="45718" tIns="45718" rIns="45718" bIns="45718"/>
          <a:lstStyle/>
          <a:p>
            <a:pPr>
              <a:defRPr>
                <a:latin typeface="Century Gothic"/>
                <a:ea typeface="Century Gothic"/>
                <a:cs typeface="Century Gothic"/>
                <a:sym typeface="Century Gothic"/>
              </a:defRPr>
            </a:pPr>
          </a:p>
        </p:txBody>
      </p:sp>
      <p:sp>
        <p:nvSpPr>
          <p:cNvPr id="110" name="Текст заголовка"/>
          <p:cNvSpPr txBox="1"/>
          <p:nvPr>
            <p:ph type="title"/>
          </p:nvPr>
        </p:nvSpPr>
        <p:spPr>
          <a:xfrm>
            <a:off x="8458200" y="607390"/>
            <a:ext cx="3161964" cy="1645923"/>
          </a:xfrm>
          <a:prstGeom prst="rect">
            <a:avLst/>
          </a:prstGeom>
        </p:spPr>
        <p:txBody>
          <a:bodyPr anchor="b"/>
          <a:lstStyle>
            <a:lvl1pPr>
              <a:lnSpc>
                <a:spcPct val="100000"/>
              </a:lnSpc>
              <a:defRPr sz="3200">
                <a:solidFill>
                  <a:srgbClr val="000000"/>
                </a:solidFill>
              </a:defRPr>
            </a:lvl1pPr>
          </a:lstStyle>
          <a:p>
            <a:pPr/>
            <a:r>
              <a:t>Текст заголовка</a:t>
            </a:r>
          </a:p>
        </p:txBody>
      </p:sp>
      <p:sp>
        <p:nvSpPr>
          <p:cNvPr id="111" name="Уровень текста 1…"/>
          <p:cNvSpPr txBox="1"/>
          <p:nvPr>
            <p:ph type="body" idx="1"/>
          </p:nvPr>
        </p:nvSpPr>
        <p:spPr>
          <a:xfrm>
            <a:off x="685800" y="609600"/>
            <a:ext cx="6858000" cy="5334000"/>
          </a:xfrm>
          <a:prstGeom prst="rect">
            <a:avLst/>
          </a:prstGeom>
        </p:spPr>
        <p:txBody>
          <a:bodyPr/>
          <a:lstStyle>
            <a:lvl1pPr>
              <a:defRPr sz="1900"/>
            </a:lvl1pPr>
            <a:lvl2pPr marL="491490" indent="-217170">
              <a:defRPr sz="1900"/>
            </a:lvl2pPr>
            <a:lvl3pPr marL="796834" indent="-248194">
              <a:defRPr sz="1900"/>
            </a:lvl3pPr>
            <a:lvl4pPr marL="1071153" indent="-248192">
              <a:defRPr sz="1900"/>
            </a:lvl4pPr>
            <a:lvl5pPr marL="1345473" indent="-248194">
              <a:defRPr sz="19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2" name="Текст 3"/>
          <p:cNvSpPr/>
          <p:nvPr>
            <p:ph type="body" sz="quarter" idx="21"/>
          </p:nvPr>
        </p:nvSpPr>
        <p:spPr>
          <a:xfrm>
            <a:off x="8458199" y="2336800"/>
            <a:ext cx="3161967" cy="3606800"/>
          </a:xfrm>
          <a:prstGeom prst="rect">
            <a:avLst/>
          </a:prstGeom>
        </p:spPr>
        <p:txBody>
          <a:bodyPr/>
          <a:lstStyle/>
          <a:p>
            <a:pPr/>
          </a:p>
        </p:txBody>
      </p:sp>
      <p:sp>
        <p:nvSpPr>
          <p:cNvPr id="113" name="Номер слайда"/>
          <p:cNvSpPr txBox="1"/>
          <p:nvPr>
            <p:ph type="sldNum" sz="quarter" idx="2"/>
          </p:nvPr>
        </p:nvSpPr>
        <p:spPr>
          <a:xfrm>
            <a:off x="11403415" y="6182365"/>
            <a:ext cx="216751" cy="218437"/>
          </a:xfrm>
          <a:prstGeom prst="rect">
            <a:avLst/>
          </a:prstGeom>
        </p:spPr>
        <p:txBody>
          <a:bodyPr/>
          <a:lstStyle>
            <a:lvl1pPr>
              <a:defRPr>
                <a:solidFill>
                  <a:srgbClr val="26262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Прямоугольник 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3" name="Прямоугольник 6"/>
          <p:cNvSpPr/>
          <p:nvPr/>
        </p:nvSpPr>
        <p:spPr>
          <a:xfrm>
            <a:off x="234693" y="237744"/>
            <a:ext cx="11722614" cy="6382512"/>
          </a:xfrm>
          <a:prstGeom prst="rect">
            <a:avLst/>
          </a:prstGeom>
          <a:solidFill>
            <a:srgbClr val="BFBFBF">
              <a:alpha val="6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4" name="Прямоугольник 7"/>
          <p:cNvSpPr/>
          <p:nvPr/>
        </p:nvSpPr>
        <p:spPr>
          <a:xfrm>
            <a:off x="371854" y="374901"/>
            <a:ext cx="11448292" cy="6108198"/>
          </a:xfrm>
          <a:prstGeom prst="rect">
            <a:avLst/>
          </a:prstGeom>
          <a:ln w="6350" cap="sq">
            <a:solidFill>
              <a:srgbClr val="262626"/>
            </a:solidFill>
            <a:miter/>
          </a:ln>
        </p:spPr>
        <p:txBody>
          <a:bodyPr lIns="45718" tIns="45718" rIns="45718" bIns="45718"/>
          <a:lstStyle/>
          <a:p>
            <a:pPr>
              <a:defRPr>
                <a:latin typeface="Century Gothic"/>
                <a:ea typeface="Century Gothic"/>
                <a:cs typeface="Century Gothic"/>
                <a:sym typeface="Century Gothic"/>
              </a:defRPr>
            </a:pPr>
          </a:p>
        </p:txBody>
      </p:sp>
      <p:sp>
        <p:nvSpPr>
          <p:cNvPr id="5" name="Текст заголовка"/>
          <p:cNvSpPr txBox="1"/>
          <p:nvPr>
            <p:ph type="title"/>
          </p:nvPr>
        </p:nvSpPr>
        <p:spPr>
          <a:xfrm>
            <a:off x="1066800" y="642594"/>
            <a:ext cx="10058400" cy="13716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Текст заголовка</a:t>
            </a:r>
          </a:p>
        </p:txBody>
      </p:sp>
      <p:sp>
        <p:nvSpPr>
          <p:cNvPr id="6" name="Уровень текста 1…"/>
          <p:cNvSpPr txBox="1"/>
          <p:nvPr>
            <p:ph type="body" idx="1"/>
          </p:nvPr>
        </p:nvSpPr>
        <p:spPr>
          <a:xfrm>
            <a:off x="1066800" y="2103120"/>
            <a:ext cx="10058400" cy="38496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 name="Номер слайда"/>
          <p:cNvSpPr txBox="1"/>
          <p:nvPr>
            <p:ph type="sldNum" sz="quarter" idx="2"/>
          </p:nvPr>
        </p:nvSpPr>
        <p:spPr>
          <a:xfrm>
            <a:off x="10908450" y="6182365"/>
            <a:ext cx="216751" cy="218437"/>
          </a:xfrm>
          <a:prstGeom prst="rect">
            <a:avLst/>
          </a:prstGeom>
          <a:ln w="12700">
            <a:miter lim="400000"/>
          </a:ln>
        </p:spPr>
        <p:txBody>
          <a:bodyPr wrap="none" lIns="45718" tIns="45718" rIns="45718" bIns="45718" anchor="b">
            <a:spAutoFit/>
          </a:bodyPr>
          <a:lstStyle>
            <a:lvl1pPr algn="r">
              <a:defRPr sz="800">
                <a:solidFill>
                  <a:srgbClr val="404040"/>
                </a:solidFill>
                <a:latin typeface="Century Gothic"/>
                <a:ea typeface="Century Gothic"/>
                <a:cs typeface="Century Gothic"/>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1pPr>
      <a:lvl2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2pPr>
      <a:lvl3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3pPr>
      <a:lvl4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4pPr>
      <a:lvl5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5pPr>
      <a:lvl6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6pPr>
      <a:lvl7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7pPr>
      <a:lvl8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8pPr>
      <a:lvl9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9pPr>
    </p:titleStyle>
    <p:bodyStyle>
      <a:lvl1pPr marL="182879" marR="0" indent="-182879"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1pPr>
      <a:lvl2pPr marL="485335" marR="0" indent="-211015"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2pPr>
      <a:lvl3pPr marL="777238" marR="0" indent="-228600"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3pPr>
      <a:lvl4pPr marL="1051558" marR="0" indent="-228600"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4pPr>
      <a:lvl5pPr marL="1325880" marR="0" indent="-228600"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5pPr>
      <a:lvl6pPr marL="1616327" marR="0" indent="-244927"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6pPr>
      <a:lvl7pPr marL="1916327" marR="0" indent="-244928"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7pPr>
      <a:lvl8pPr marL="2216328" marR="0" indent="-244928"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8pPr>
      <a:lvl9pPr marL="2516327" marR="0" indent="-244928"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Century Gothic"/>
        </a:defRPr>
      </a:lvl1pPr>
      <a:lvl2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Century Gothic"/>
        </a:defRPr>
      </a:lvl2pPr>
      <a:lvl3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Century Gothic"/>
        </a:defRPr>
      </a:lvl3pPr>
      <a:lvl4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Century Gothic"/>
        </a:defRPr>
      </a:lvl4pPr>
      <a:lvl5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Century Gothic"/>
        </a:defRPr>
      </a:lvl5pPr>
      <a:lvl6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Century Gothic"/>
        </a:defRPr>
      </a:lvl6pPr>
      <a:lvl7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Century Gothic"/>
        </a:defRPr>
      </a:lvl7pPr>
      <a:lvl8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Century Gothic"/>
        </a:defRPr>
      </a:lvl8pPr>
      <a:lvl9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Рисунок 5" descr="Рисунок 5"/>
          <p:cNvPicPr>
            <a:picLocks noChangeAspect="1"/>
          </p:cNvPicPr>
          <p:nvPr/>
        </p:nvPicPr>
        <p:blipFill>
          <a:blip r:embed="rId2">
            <a:extLst/>
          </a:blip>
          <a:stretch>
            <a:fillRect/>
          </a:stretch>
        </p:blipFill>
        <p:spPr>
          <a:xfrm>
            <a:off x="17" y="8"/>
            <a:ext cx="12191861" cy="6857993"/>
          </a:xfrm>
          <a:prstGeom prst="rect">
            <a:avLst/>
          </a:prstGeom>
          <a:ln w="12700">
            <a:miter lim="400000"/>
          </a:ln>
        </p:spPr>
      </p:pic>
      <p:sp>
        <p:nvSpPr>
          <p:cNvPr id="135" name="Прямоугольник 81"/>
          <p:cNvSpPr/>
          <p:nvPr/>
        </p:nvSpPr>
        <p:spPr>
          <a:xfrm>
            <a:off x="5695066" y="1808532"/>
            <a:ext cx="5452529" cy="3240939"/>
          </a:xfrm>
          <a:prstGeom prst="rect">
            <a:avLst/>
          </a:prstGeom>
          <a:solidFill>
            <a:srgbClr val="404040"/>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36" name="Прямоугольник 83"/>
          <p:cNvSpPr/>
          <p:nvPr/>
        </p:nvSpPr>
        <p:spPr>
          <a:xfrm>
            <a:off x="5861010" y="1975104"/>
            <a:ext cx="5120643" cy="2907795"/>
          </a:xfrm>
          <a:prstGeom prst="rect">
            <a:avLst/>
          </a:prstGeom>
          <a:ln w="6350" cap="sq">
            <a:solidFill>
              <a:srgbClr val="FFFFFF"/>
            </a:solidFill>
            <a:miter/>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37" name="Заголовок 1"/>
          <p:cNvSpPr txBox="1"/>
          <p:nvPr>
            <p:ph type="title"/>
          </p:nvPr>
        </p:nvSpPr>
        <p:spPr>
          <a:xfrm>
            <a:off x="6033792" y="2519820"/>
            <a:ext cx="4775078" cy="1630911"/>
          </a:xfrm>
          <a:prstGeom prst="rect">
            <a:avLst/>
          </a:prstGeom>
        </p:spPr>
        <p:txBody>
          <a:bodyPr/>
          <a:lstStyle/>
          <a:p>
            <a:pPr>
              <a:defRPr sz="4400"/>
            </a:pPr>
            <a:r>
              <a:t>Базы данных</a:t>
            </a:r>
            <a:br/>
            <a:r>
              <a:t>sqlite3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Типы данных"/>
          <p:cNvSpPr txBox="1"/>
          <p:nvPr/>
        </p:nvSpPr>
        <p:spPr>
          <a:xfrm>
            <a:off x="373421" y="375209"/>
            <a:ext cx="2791291"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Типы данных</a:t>
            </a:r>
          </a:p>
        </p:txBody>
      </p:sp>
      <p:grpSp>
        <p:nvGrpSpPr>
          <p:cNvPr id="167" name="Группа"/>
          <p:cNvGrpSpPr/>
          <p:nvPr/>
        </p:nvGrpSpPr>
        <p:grpSpPr>
          <a:xfrm>
            <a:off x="387532" y="1042356"/>
            <a:ext cx="11416939" cy="4773289"/>
            <a:chOff x="0" y="0"/>
            <a:chExt cx="11416938" cy="4773288"/>
          </a:xfrm>
        </p:grpSpPr>
        <p:pic>
          <p:nvPicPr>
            <p:cNvPr id="164" name="Снимок экрана 2021-10-27 в 14.06.01.png" descr="Снимок экрана 2021-10-27 в 14.06.01.png"/>
            <p:cNvPicPr>
              <a:picLocks noChangeAspect="1"/>
            </p:cNvPicPr>
            <p:nvPr/>
          </p:nvPicPr>
          <p:blipFill>
            <a:blip r:embed="rId2">
              <a:extLst/>
            </a:blip>
            <a:srcRect l="0" t="0" r="2850" b="0"/>
            <a:stretch>
              <a:fillRect/>
            </a:stretch>
          </p:blipFill>
          <p:spPr>
            <a:xfrm>
              <a:off x="-1" y="-1"/>
              <a:ext cx="5794612" cy="4750271"/>
            </a:xfrm>
            <a:prstGeom prst="rect">
              <a:avLst/>
            </a:prstGeom>
            <a:ln w="12700" cap="flat">
              <a:noFill/>
              <a:miter lim="400000"/>
            </a:ln>
            <a:effectLst/>
          </p:spPr>
        </p:pic>
        <p:pic>
          <p:nvPicPr>
            <p:cNvPr id="165" name="Снимок экрана 2021-10-27 в 14.06.46.png" descr="Снимок экрана 2021-10-27 в 14.06.46.png"/>
            <p:cNvPicPr>
              <a:picLocks noChangeAspect="1"/>
            </p:cNvPicPr>
            <p:nvPr/>
          </p:nvPicPr>
          <p:blipFill>
            <a:blip r:embed="rId3">
              <a:extLst/>
            </a:blip>
            <a:srcRect l="0" t="0" r="7739" b="0"/>
            <a:stretch>
              <a:fillRect/>
            </a:stretch>
          </p:blipFill>
          <p:spPr>
            <a:xfrm>
              <a:off x="5800576" y="4454"/>
              <a:ext cx="5616363" cy="2650295"/>
            </a:xfrm>
            <a:prstGeom prst="rect">
              <a:avLst/>
            </a:prstGeom>
            <a:ln w="12700" cap="flat">
              <a:noFill/>
              <a:miter lim="400000"/>
            </a:ln>
            <a:effectLst/>
          </p:spPr>
        </p:pic>
        <p:pic>
          <p:nvPicPr>
            <p:cNvPr id="166" name="Снимок экрана 2021-10-27 в 14.08.35.png" descr="Снимок экрана 2021-10-27 в 14.08.35.png"/>
            <p:cNvPicPr>
              <a:picLocks noChangeAspect="1"/>
            </p:cNvPicPr>
            <p:nvPr/>
          </p:nvPicPr>
          <p:blipFill>
            <a:blip r:embed="rId4">
              <a:extLst/>
            </a:blip>
            <a:stretch>
              <a:fillRect/>
            </a:stretch>
          </p:blipFill>
          <p:spPr>
            <a:xfrm>
              <a:off x="5800576" y="2657774"/>
              <a:ext cx="5616182" cy="2115514"/>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Структура sql-запросов"/>
          <p:cNvSpPr txBox="1"/>
          <p:nvPr/>
        </p:nvSpPr>
        <p:spPr>
          <a:xfrm>
            <a:off x="363081" y="375209"/>
            <a:ext cx="5238299"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Структура sql-запросов</a:t>
            </a:r>
          </a:p>
        </p:txBody>
      </p:sp>
      <p:sp>
        <p:nvSpPr>
          <p:cNvPr id="170" name="Общая структура запроса выглядит следующим образом:…"/>
          <p:cNvSpPr txBox="1"/>
          <p:nvPr/>
        </p:nvSpPr>
        <p:spPr>
          <a:xfrm>
            <a:off x="522572" y="1668778"/>
            <a:ext cx="11146856" cy="3520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200">
                <a:latin typeface="Century Gothic"/>
                <a:ea typeface="Century Gothic"/>
                <a:cs typeface="Century Gothic"/>
                <a:sym typeface="Century Gothic"/>
              </a:defRPr>
            </a:pPr>
            <a:r>
              <a:t>Общая структура запроса выглядит следующим образом:</a:t>
            </a:r>
          </a:p>
          <a:p>
            <a:pPr marL="180472" indent="-180472" algn="just">
              <a:buSzPct val="100000"/>
              <a:buChar char="•"/>
              <a:defRPr b="1" sz="2200">
                <a:latin typeface="Century Gothic"/>
                <a:ea typeface="Century Gothic"/>
                <a:cs typeface="Century Gothic"/>
                <a:sym typeface="Century Gothic"/>
              </a:defRPr>
            </a:pPr>
            <a:r>
              <a:t>SELECT</a:t>
            </a:r>
            <a:r>
              <a:rPr b="0"/>
              <a:t> ('столбцы или * для выбора всех столбцов; </a:t>
            </a:r>
            <a:r>
              <a:rPr b="0" i="1"/>
              <a:t>обязательно</a:t>
            </a:r>
            <a:r>
              <a:rPr b="0"/>
              <a:t>')</a:t>
            </a:r>
          </a:p>
          <a:p>
            <a:pPr marL="180472" indent="-180472" algn="just">
              <a:buSzPct val="100000"/>
              <a:buChar char="•"/>
              <a:defRPr b="1" sz="2200">
                <a:latin typeface="Century Gothic"/>
                <a:ea typeface="Century Gothic"/>
                <a:cs typeface="Century Gothic"/>
                <a:sym typeface="Century Gothic"/>
              </a:defRPr>
            </a:pPr>
            <a:r>
              <a:t>FROM</a:t>
            </a:r>
            <a:r>
              <a:rPr b="0"/>
              <a:t> ('таблица; </a:t>
            </a:r>
            <a:r>
              <a:rPr b="0" i="1"/>
              <a:t>обязательно</a:t>
            </a:r>
            <a:r>
              <a:rPr b="0"/>
              <a:t>')</a:t>
            </a:r>
          </a:p>
          <a:p>
            <a:pPr marL="180472" indent="-180472" algn="just">
              <a:buSzPct val="100000"/>
              <a:buChar char="•"/>
              <a:defRPr b="1" sz="2200">
                <a:latin typeface="Century Gothic"/>
                <a:ea typeface="Century Gothic"/>
                <a:cs typeface="Century Gothic"/>
                <a:sym typeface="Century Gothic"/>
              </a:defRPr>
            </a:pPr>
            <a:r>
              <a:t>WHERE</a:t>
            </a:r>
            <a:r>
              <a:rPr b="0"/>
              <a:t> ('условие/фильтрация, например, city = 'Minsk'; </a:t>
            </a:r>
            <a:r>
              <a:rPr b="0" i="1"/>
              <a:t>необязательно</a:t>
            </a:r>
            <a:r>
              <a:rPr b="0"/>
              <a:t>')</a:t>
            </a:r>
          </a:p>
          <a:p>
            <a:pPr marL="180472" indent="-180472" algn="just">
              <a:buSzPct val="100000"/>
              <a:buChar char="•"/>
              <a:defRPr b="1" sz="2200">
                <a:latin typeface="Century Gothic"/>
                <a:ea typeface="Century Gothic"/>
                <a:cs typeface="Century Gothic"/>
                <a:sym typeface="Century Gothic"/>
              </a:defRPr>
            </a:pPr>
            <a:r>
              <a:t>GROUP BY</a:t>
            </a:r>
            <a:r>
              <a:rPr b="0"/>
              <a:t> ('столбец, по которому хотим сгруппировать данные; </a:t>
            </a:r>
            <a:r>
              <a:rPr b="0" i="1"/>
              <a:t>необязательно</a:t>
            </a:r>
            <a:r>
              <a:rPr b="0"/>
              <a:t>')</a:t>
            </a:r>
          </a:p>
          <a:p>
            <a:pPr marL="180472" indent="-180472" algn="just">
              <a:buSzPct val="100000"/>
              <a:buChar char="•"/>
              <a:defRPr b="1" sz="2200">
                <a:latin typeface="Century Gothic"/>
                <a:ea typeface="Century Gothic"/>
                <a:cs typeface="Century Gothic"/>
                <a:sym typeface="Century Gothic"/>
              </a:defRPr>
            </a:pPr>
            <a:r>
              <a:t>HAVING</a:t>
            </a:r>
            <a:r>
              <a:rPr b="0"/>
              <a:t> ('условие/фильтрация на уровне сгруппированных данных; </a:t>
            </a:r>
            <a:r>
              <a:rPr b="0" i="1"/>
              <a:t>необязательно</a:t>
            </a:r>
            <a:r>
              <a:rPr b="0"/>
              <a:t>')</a:t>
            </a:r>
          </a:p>
          <a:p>
            <a:pPr marL="180472" indent="-180472" algn="just">
              <a:buSzPct val="100000"/>
              <a:buChar char="•"/>
              <a:defRPr b="1" sz="2200">
                <a:latin typeface="Century Gothic"/>
                <a:ea typeface="Century Gothic"/>
                <a:cs typeface="Century Gothic"/>
                <a:sym typeface="Century Gothic"/>
              </a:defRPr>
            </a:pPr>
            <a:r>
              <a:t>ORDER BY</a:t>
            </a:r>
            <a:r>
              <a:rPr b="0"/>
              <a:t> ('столбец, по которому хотим отсортировать вывод; </a:t>
            </a:r>
            <a:r>
              <a:rPr b="0" i="1"/>
              <a:t>необязательно</a:t>
            </a:r>
            <a:r>
              <a:rPr b="0"/>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CREATE TABLE"/>
          <p:cNvSpPr txBox="1"/>
          <p:nvPr/>
        </p:nvSpPr>
        <p:spPr>
          <a:xfrm>
            <a:off x="369202" y="387909"/>
            <a:ext cx="2915265"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CREATE TABLE</a:t>
            </a:r>
          </a:p>
        </p:txBody>
      </p:sp>
      <p:sp>
        <p:nvSpPr>
          <p:cNvPr id="173" name="Для того, чтобы создать таблицу в SQL, используется выражение CREATE TABLE. Он принимает в качестве параметров все колонки, которые мы хотим внести, а также их типы данных.…"/>
          <p:cNvSpPr txBox="1"/>
          <p:nvPr/>
        </p:nvSpPr>
        <p:spPr>
          <a:xfrm>
            <a:off x="530537" y="1402080"/>
            <a:ext cx="11130926" cy="405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000">
                <a:latin typeface="Century Gothic"/>
                <a:ea typeface="Century Gothic"/>
                <a:cs typeface="Century Gothic"/>
                <a:sym typeface="Century Gothic"/>
              </a:defRPr>
            </a:pPr>
            <a:r>
              <a:t>Для того, чтобы создать таблицу в </a:t>
            </a:r>
            <a:r>
              <a:rPr b="1"/>
              <a:t>SQL</a:t>
            </a:r>
            <a:r>
              <a:t>, используется выражение </a:t>
            </a:r>
            <a:r>
              <a:rPr b="1"/>
              <a:t>CREATE TABLE</a:t>
            </a:r>
            <a:r>
              <a:t>. Он принимает в качестве параметров все колонки, которые мы хотим внести, а также их типы данных.</a:t>
            </a:r>
          </a:p>
          <a:p>
            <a:pPr algn="just">
              <a:defRPr sz="2000">
                <a:latin typeface="Century Gothic"/>
                <a:ea typeface="Century Gothic"/>
                <a:cs typeface="Century Gothic"/>
                <a:sym typeface="Century Gothic"/>
              </a:defRPr>
            </a:pPr>
            <a:r>
              <a:t>Давайте создадим табличку с названием "Months", в которой будет три колонки:</a:t>
            </a:r>
          </a:p>
          <a:p>
            <a:pPr marL="180472" indent="-180472" algn="just">
              <a:buSzPct val="100000"/>
              <a:buChar char="•"/>
              <a:defRPr b="1" sz="2000">
                <a:latin typeface="Century Gothic"/>
                <a:ea typeface="Century Gothic"/>
                <a:cs typeface="Century Gothic"/>
                <a:sym typeface="Century Gothic"/>
              </a:defRPr>
            </a:pPr>
            <a:r>
              <a:t>id</a:t>
            </a:r>
            <a:r>
              <a:rPr b="0"/>
              <a:t> - иными словами, порядковый номер месяца (целочисленный тип или int)</a:t>
            </a:r>
          </a:p>
          <a:p>
            <a:pPr marL="180472" indent="-180472" algn="just">
              <a:buSzPct val="100000"/>
              <a:buChar char="•"/>
              <a:defRPr b="1" sz="2000">
                <a:latin typeface="Century Gothic"/>
                <a:ea typeface="Century Gothic"/>
                <a:cs typeface="Century Gothic"/>
                <a:sym typeface="Century Gothic"/>
              </a:defRPr>
            </a:pPr>
            <a:r>
              <a:t>name</a:t>
            </a:r>
            <a:r>
              <a:rPr b="0"/>
              <a:t> - название месяца (строка или varchar(10) (10 символов - максимальная длина строки))</a:t>
            </a:r>
          </a:p>
          <a:p>
            <a:pPr marL="180472" indent="-180472" algn="just">
              <a:buSzPct val="100000"/>
              <a:buChar char="•"/>
              <a:defRPr b="1" sz="2000">
                <a:latin typeface="Century Gothic"/>
                <a:ea typeface="Century Gothic"/>
                <a:cs typeface="Century Gothic"/>
                <a:sym typeface="Century Gothic"/>
              </a:defRPr>
            </a:pPr>
            <a:r>
              <a:t>days</a:t>
            </a:r>
            <a:r>
              <a:rPr b="0"/>
              <a:t> - число дней в конкретном месяце (целочисленный тип или int) Код будет выглядеть вот так:</a:t>
            </a:r>
          </a:p>
          <a:p>
            <a:pPr algn="just">
              <a:defRPr sz="2000">
                <a:solidFill>
                  <a:schemeClr val="accent2">
                    <a:satOff val="-17172"/>
                    <a:lumOff val="-11098"/>
                  </a:schemeClr>
                </a:solidFill>
                <a:latin typeface="Century Gothic"/>
                <a:ea typeface="Century Gothic"/>
                <a:cs typeface="Century Gothic"/>
                <a:sym typeface="Century Gothic"/>
              </a:defRPr>
            </a:pPr>
            <a:r>
              <a:t>CREATE TABLE months (id int, name varchar(10), days int);</a:t>
            </a:r>
            <a:endParaRPr>
              <a:solidFill>
                <a:srgbClr val="D5D5D5"/>
              </a:solidFill>
            </a:endParaRPr>
          </a:p>
          <a:p>
            <a:pPr algn="just">
              <a:defRPr sz="2000">
                <a:latin typeface="Century Gothic"/>
                <a:ea typeface="Century Gothic"/>
                <a:cs typeface="Century Gothic"/>
                <a:sym typeface="Century Gothic"/>
              </a:defRPr>
            </a:pPr>
            <a:r>
              <a:t>Также, когда создаются таблицы, принято добавлять так называемый primary key. Это колонка, значения в которой уникальны. Чаще всего primary key колонкой является id, но в нашем случае это может быть и name, так как имена всех месяцев уникальны.</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extBox 2"/>
          <p:cNvSpPr txBox="1"/>
          <p:nvPr/>
        </p:nvSpPr>
        <p:spPr>
          <a:xfrm>
            <a:off x="770932" y="536027"/>
            <a:ext cx="10723710" cy="55648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400">
                <a:latin typeface="Times New Roman"/>
                <a:ea typeface="Times New Roman"/>
                <a:cs typeface="Times New Roman"/>
                <a:sym typeface="Times New Roman"/>
              </a:defRPr>
            </a:pPr>
            <a:r>
              <a:t>Когда мы говорим «встроенная», это означает, что вам даже не нужно запускать pip install, чтобы получить библиотеку. </a:t>
            </a:r>
          </a:p>
          <a:p>
            <a:pPr algn="just">
              <a:defRPr sz="2400">
                <a:latin typeface="Times New Roman"/>
                <a:ea typeface="Times New Roman"/>
                <a:cs typeface="Times New Roman"/>
                <a:sym typeface="Times New Roman"/>
              </a:defRPr>
            </a:pPr>
          </a:p>
          <a:p>
            <a:pPr algn="just">
              <a:defRPr sz="2400">
                <a:latin typeface="Times New Roman"/>
                <a:ea typeface="Times New Roman"/>
                <a:cs typeface="Times New Roman"/>
                <a:sym typeface="Times New Roman"/>
              </a:defRPr>
            </a:pPr>
            <a:r>
              <a:t>Просто импортируйте ее:</a:t>
            </a:r>
          </a:p>
          <a:p>
            <a:pPr algn="just">
              <a:defRPr sz="2400">
                <a:latin typeface="Times New Roman"/>
                <a:ea typeface="Times New Roman"/>
                <a:cs typeface="Times New Roman"/>
                <a:sym typeface="Times New Roman"/>
              </a:defRPr>
            </a:pPr>
          </a:p>
          <a:p>
            <a:pPr algn="just">
              <a:defRPr b="1" sz="2400">
                <a:latin typeface="Times New Roman"/>
                <a:ea typeface="Times New Roman"/>
                <a:cs typeface="Times New Roman"/>
                <a:sym typeface="Times New Roman"/>
              </a:defRPr>
            </a:pPr>
          </a:p>
          <a:p>
            <a:pPr algn="just">
              <a:defRPr sz="2400">
                <a:solidFill>
                  <a:srgbClr val="333333"/>
                </a:solidFill>
                <a:latin typeface="Times New Roman"/>
                <a:ea typeface="Times New Roman"/>
                <a:cs typeface="Times New Roman"/>
                <a:sym typeface="Times New Roman"/>
              </a:defRPr>
            </a:pPr>
            <a:r>
              <a:t>Создадим БД.</a:t>
            </a:r>
          </a:p>
          <a:p>
            <a:pPr algn="just">
              <a:defRPr sz="2400">
                <a:solidFill>
                  <a:srgbClr val="333333"/>
                </a:solidFill>
                <a:latin typeface="Times New Roman"/>
                <a:ea typeface="Times New Roman"/>
                <a:cs typeface="Times New Roman"/>
                <a:sym typeface="Times New Roman"/>
              </a:defRPr>
            </a:pPr>
            <a:r>
              <a:t>Д</a:t>
            </a:r>
            <a:r>
              <a:rPr>
                <a:solidFill>
                  <a:srgbClr val="000000"/>
                </a:solidFill>
              </a:rPr>
              <a:t>алее мы создаем объект </a:t>
            </a:r>
            <a:r>
              <a:rPr b="1">
                <a:solidFill>
                  <a:srgbClr val="000000"/>
                </a:solidFill>
              </a:rPr>
              <a:t>cursor, </a:t>
            </a:r>
            <a:r>
              <a:rPr>
                <a:solidFill>
                  <a:srgbClr val="000000"/>
                </a:solidFill>
              </a:rPr>
              <a:t>который позволяет нам взаимодействовать с базой данных и добавлять записи, помимо всего прочего. Здесь мы используем синтаксис SQL для создания таблицы:</a:t>
            </a:r>
          </a:p>
          <a:p>
            <a:pPr algn="just">
              <a:defRPr sz="2400">
                <a:latin typeface="Times New Roman"/>
                <a:ea typeface="Times New Roman"/>
                <a:cs typeface="Times New Roman"/>
                <a:sym typeface="Times New Roman"/>
              </a:defRPr>
            </a:pPr>
          </a:p>
          <a:p>
            <a:pPr algn="just">
              <a:defRPr sz="2400">
                <a:latin typeface="Times New Roman"/>
                <a:ea typeface="Times New Roman"/>
                <a:cs typeface="Times New Roman"/>
                <a:sym typeface="Times New Roman"/>
              </a:defRPr>
            </a:pPr>
          </a:p>
          <a:p>
            <a:pPr algn="just">
              <a:defRPr sz="2400">
                <a:latin typeface="Times New Roman"/>
                <a:ea typeface="Times New Roman"/>
                <a:cs typeface="Times New Roman"/>
                <a:sym typeface="Times New Roman"/>
              </a:defRPr>
            </a:pPr>
          </a:p>
          <a:p>
            <a:pPr algn="just">
              <a:defRPr sz="2400">
                <a:latin typeface="Times New Roman"/>
                <a:ea typeface="Times New Roman"/>
                <a:cs typeface="Times New Roman"/>
                <a:sym typeface="Times New Roman"/>
              </a:defRPr>
            </a:pPr>
          </a:p>
          <a:p>
            <a:pPr algn="just">
              <a:defRPr sz="2400">
                <a:latin typeface="Times New Roman"/>
                <a:ea typeface="Times New Roman"/>
                <a:cs typeface="Times New Roman"/>
                <a:sym typeface="Times New Roman"/>
              </a:defRPr>
            </a:pPr>
          </a:p>
          <a:p>
            <a:pPr algn="just">
              <a:defRPr sz="2400">
                <a:latin typeface="Times New Roman"/>
                <a:ea typeface="Times New Roman"/>
                <a:cs typeface="Times New Roman"/>
                <a:sym typeface="Times New Roman"/>
              </a:defRPr>
            </a:pPr>
            <a:r>
              <a:t>где name.db – имя БД, tab_1 – имя таблицы. В таблице две колонки типа - TEXT</a:t>
            </a:r>
          </a:p>
        </p:txBody>
      </p:sp>
      <p:pic>
        <p:nvPicPr>
          <p:cNvPr id="176" name="Рисунок 5" descr="Рисунок 5"/>
          <p:cNvPicPr>
            <a:picLocks noChangeAspect="1"/>
          </p:cNvPicPr>
          <p:nvPr/>
        </p:nvPicPr>
        <p:blipFill>
          <a:blip r:embed="rId2">
            <a:extLst/>
          </a:blip>
          <a:stretch>
            <a:fillRect/>
          </a:stretch>
        </p:blipFill>
        <p:spPr>
          <a:xfrm>
            <a:off x="725214" y="2199414"/>
            <a:ext cx="5083658" cy="369073"/>
          </a:xfrm>
          <a:prstGeom prst="rect">
            <a:avLst/>
          </a:prstGeom>
          <a:ln w="12700">
            <a:miter lim="400000"/>
          </a:ln>
        </p:spPr>
      </p:pic>
      <p:pic>
        <p:nvPicPr>
          <p:cNvPr id="177" name="Рисунок 11" descr="Рисунок 11"/>
          <p:cNvPicPr>
            <a:picLocks noChangeAspect="1"/>
          </p:cNvPicPr>
          <p:nvPr/>
        </p:nvPicPr>
        <p:blipFill>
          <a:blip r:embed="rId3">
            <a:extLst/>
          </a:blip>
          <a:stretch>
            <a:fillRect/>
          </a:stretch>
        </p:blipFill>
        <p:spPr>
          <a:xfrm>
            <a:off x="725214" y="4055502"/>
            <a:ext cx="9481037" cy="163838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INSERT"/>
          <p:cNvSpPr txBox="1"/>
          <p:nvPr/>
        </p:nvSpPr>
        <p:spPr>
          <a:xfrm>
            <a:off x="369202" y="387909"/>
            <a:ext cx="1416194"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INSERT</a:t>
            </a:r>
          </a:p>
        </p:txBody>
      </p:sp>
      <p:sp>
        <p:nvSpPr>
          <p:cNvPr id="180" name="Ввод данных  Сделать это можно с помощью команды INSERT. Есть два разных способа использовать INSERT:…"/>
          <p:cNvSpPr txBox="1"/>
          <p:nvPr/>
        </p:nvSpPr>
        <p:spPr>
          <a:xfrm>
            <a:off x="530537" y="1402080"/>
            <a:ext cx="11130926" cy="405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sz="2100">
                <a:latin typeface="Century Gothic"/>
                <a:ea typeface="Century Gothic"/>
                <a:cs typeface="Century Gothic"/>
                <a:sym typeface="Century Gothic"/>
              </a:defRPr>
            </a:pPr>
            <a:r>
              <a:t>Ввод данных</a:t>
            </a:r>
            <a:r>
              <a:rPr b="0"/>
              <a:t>  Сделать это можно с помощью команды </a:t>
            </a:r>
            <a:r>
              <a:t>INSERT</a:t>
            </a:r>
            <a:r>
              <a:rPr b="0"/>
              <a:t>. Есть два разных способа использовать </a:t>
            </a:r>
            <a:r>
              <a:t>INSERT</a:t>
            </a:r>
            <a:r>
              <a:rPr b="0"/>
              <a:t>:</a:t>
            </a:r>
          </a:p>
          <a:p>
            <a:pPr marL="180472" indent="-180472" algn="just">
              <a:buSzPct val="100000"/>
              <a:buChar char="•"/>
              <a:defRPr sz="2100">
                <a:latin typeface="Century Gothic"/>
                <a:ea typeface="Century Gothic"/>
                <a:cs typeface="Century Gothic"/>
                <a:sym typeface="Century Gothic"/>
              </a:defRPr>
            </a:pPr>
            <a:r>
              <a:t>Первый способ не подразумевает указания названий колонок, а лишь принимает значения в том порядке, в котором они указаны в таблице.</a:t>
            </a:r>
          </a:p>
          <a:p>
            <a:pPr algn="just">
              <a:defRPr sz="2100">
                <a:solidFill>
                  <a:schemeClr val="accent2">
                    <a:satOff val="-17172"/>
                    <a:lumOff val="-11098"/>
                  </a:schemeClr>
                </a:solidFill>
                <a:latin typeface="Century Gothic"/>
                <a:ea typeface="Century Gothic"/>
                <a:cs typeface="Century Gothic"/>
                <a:sym typeface="Century Gothic"/>
              </a:defRPr>
            </a:pPr>
            <a:r>
              <a:t>INSERT INTO months VALUES (1,'January',31);</a:t>
            </a:r>
          </a:p>
          <a:p>
            <a:pPr algn="just">
              <a:defRPr sz="2100">
                <a:latin typeface="Century Gothic"/>
                <a:ea typeface="Century Gothic"/>
                <a:cs typeface="Century Gothic"/>
                <a:sym typeface="Century Gothic"/>
              </a:defRPr>
            </a:pPr>
            <a:r>
              <a:t>Первый способ короче второго, однако если в будущем мы захотим добавить дополнительные колонки, все предыдущие запросы работать не будут. </a:t>
            </a:r>
          </a:p>
          <a:p>
            <a:pPr marL="180472" indent="-180472" algn="just">
              <a:buSzPct val="100000"/>
              <a:buChar char="•"/>
              <a:defRPr sz="2100">
                <a:latin typeface="Century Gothic"/>
                <a:ea typeface="Century Gothic"/>
                <a:cs typeface="Century Gothic"/>
                <a:sym typeface="Century Gothic"/>
              </a:defRPr>
            </a:pPr>
            <a:r>
              <a:t>Для решения данной проблемы следует использовать второй способ. Его суть в том, что перед вводом данных мы указываем названия колонок.</a:t>
            </a:r>
          </a:p>
          <a:p>
            <a:pPr algn="just">
              <a:defRPr sz="2100">
                <a:solidFill>
                  <a:schemeClr val="accent2">
                    <a:satOff val="-17172"/>
                    <a:lumOff val="-11098"/>
                  </a:schemeClr>
                </a:solidFill>
                <a:latin typeface="Century Gothic"/>
                <a:ea typeface="Century Gothic"/>
                <a:cs typeface="Century Gothic"/>
                <a:sym typeface="Century Gothic"/>
              </a:defRPr>
            </a:pPr>
            <a:r>
              <a:t>INSERT INTO months (id,name,days) VALUES (2,’February',29);</a:t>
            </a:r>
          </a:p>
          <a:p>
            <a:pPr algn="just">
              <a:defRPr sz="2100">
                <a:latin typeface="Century Gothic"/>
                <a:ea typeface="Century Gothic"/>
                <a:cs typeface="Century Gothic"/>
                <a:sym typeface="Century Gothic"/>
              </a:defRPr>
            </a:pPr>
            <a:r>
              <a:t>В случае, если мы не укажем одну из колонок, на её место будет записано NULL или заданное значение по умолчанию, но это уже совсем другая история.</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extBox 2"/>
          <p:cNvSpPr txBox="1"/>
          <p:nvPr/>
        </p:nvSpPr>
        <p:spPr>
          <a:xfrm>
            <a:off x="1895541" y="411391"/>
            <a:ext cx="7549579" cy="48273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2800">
                <a:latin typeface="Times New Roman"/>
                <a:ea typeface="Times New Roman"/>
                <a:cs typeface="Times New Roman"/>
                <a:sym typeface="Times New Roman"/>
              </a:defRPr>
            </a:lvl1pPr>
          </a:lstStyle>
          <a:p>
            <a:pPr/>
            <a:r>
              <a:t>Заполнение Базы данных</a:t>
            </a:r>
          </a:p>
        </p:txBody>
      </p:sp>
      <p:pic>
        <p:nvPicPr>
          <p:cNvPr id="183" name="Рисунок 4" descr="Рисунок 4"/>
          <p:cNvPicPr>
            <a:picLocks noChangeAspect="1"/>
          </p:cNvPicPr>
          <p:nvPr/>
        </p:nvPicPr>
        <p:blipFill>
          <a:blip r:embed="rId2">
            <a:extLst/>
          </a:blip>
          <a:stretch>
            <a:fillRect/>
          </a:stretch>
        </p:blipFill>
        <p:spPr>
          <a:xfrm>
            <a:off x="940090" y="2169516"/>
            <a:ext cx="9885568" cy="1242655"/>
          </a:xfrm>
          <a:prstGeom prst="rect">
            <a:avLst/>
          </a:prstGeom>
          <a:ln w="12700">
            <a:miter lim="400000"/>
          </a:ln>
        </p:spPr>
      </p:pic>
      <p:sp>
        <p:nvSpPr>
          <p:cNvPr id="184" name="TextBox 5"/>
          <p:cNvSpPr txBox="1"/>
          <p:nvPr/>
        </p:nvSpPr>
        <p:spPr>
          <a:xfrm>
            <a:off x="886545" y="1160434"/>
            <a:ext cx="9798799" cy="7642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defRPr sz="2400">
                <a:latin typeface="Times New Roman"/>
                <a:ea typeface="Times New Roman"/>
                <a:cs typeface="Times New Roman"/>
                <a:sym typeface="Times New Roman"/>
              </a:defRPr>
            </a:lvl1pPr>
          </a:lstStyle>
          <a:p>
            <a:pPr/>
            <a:r>
              <a:t>Заполнение БД выполняет команда INSERT. Указывается имя таблицы, столбцы, а также данные, которые надо вставить</a:t>
            </a:r>
          </a:p>
        </p:txBody>
      </p:sp>
      <p:sp>
        <p:nvSpPr>
          <p:cNvPr id="185" name="TextBox 7"/>
          <p:cNvSpPr txBox="1"/>
          <p:nvPr/>
        </p:nvSpPr>
        <p:spPr>
          <a:xfrm>
            <a:off x="985810" y="3794233"/>
            <a:ext cx="9794125" cy="7642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defRPr sz="2400">
                <a:latin typeface="Times New Roman"/>
                <a:ea typeface="Times New Roman"/>
                <a:cs typeface="Times New Roman"/>
                <a:sym typeface="Times New Roman"/>
              </a:defRPr>
            </a:lvl1pPr>
          </a:lstStyle>
          <a:p>
            <a:pPr/>
            <a:r>
              <a:t>Также можно заполнять значениями, введенными с клавиатуры, либо заданными переменными. С помощью следующего синтаксиса:</a:t>
            </a:r>
          </a:p>
        </p:txBody>
      </p:sp>
      <p:pic>
        <p:nvPicPr>
          <p:cNvPr id="186" name="Рисунок 9" descr="Рисунок 9"/>
          <p:cNvPicPr>
            <a:picLocks noChangeAspect="1"/>
          </p:cNvPicPr>
          <p:nvPr/>
        </p:nvPicPr>
        <p:blipFill>
          <a:blip r:embed="rId3">
            <a:extLst/>
          </a:blip>
          <a:stretch>
            <a:fillRect/>
          </a:stretch>
        </p:blipFill>
        <p:spPr>
          <a:xfrm>
            <a:off x="940090" y="4868883"/>
            <a:ext cx="10692326" cy="139528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ELECT, FROM"/>
          <p:cNvSpPr txBox="1"/>
          <p:nvPr/>
        </p:nvSpPr>
        <p:spPr>
          <a:xfrm>
            <a:off x="369202" y="387909"/>
            <a:ext cx="2955114"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SELECT, FROM</a:t>
            </a:r>
          </a:p>
        </p:txBody>
      </p:sp>
      <p:sp>
        <p:nvSpPr>
          <p:cNvPr id="189" name="SELECT, FROM — обязательные элементы запроса, которые определяют выбранные столбцы, их порядок и источник данных.…"/>
          <p:cNvSpPr txBox="1"/>
          <p:nvPr/>
        </p:nvSpPr>
        <p:spPr>
          <a:xfrm>
            <a:off x="530537" y="1325878"/>
            <a:ext cx="11130926" cy="420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sz="2200">
                <a:latin typeface="Century Gothic"/>
                <a:ea typeface="Century Gothic"/>
                <a:cs typeface="Century Gothic"/>
                <a:sym typeface="Century Gothic"/>
              </a:defRPr>
            </a:pPr>
            <a:r>
              <a:t>SELECT, FROM</a:t>
            </a:r>
            <a:r>
              <a:rPr b="0"/>
              <a:t> — обязательные элементы запроса, которые определяют выбранные столбцы, их порядок и источник данных.</a:t>
            </a:r>
          </a:p>
          <a:p>
            <a:pPr algn="just">
              <a:defRPr sz="2200">
                <a:solidFill>
                  <a:schemeClr val="accent2">
                    <a:satOff val="-17172"/>
                    <a:lumOff val="-11098"/>
                  </a:schemeClr>
                </a:solidFill>
                <a:latin typeface="Century Gothic"/>
                <a:ea typeface="Century Gothic"/>
                <a:cs typeface="Century Gothic"/>
                <a:sym typeface="Century Gothic"/>
              </a:defRPr>
            </a:pPr>
            <a:r>
              <a:t>SELECT * FROM characters</a:t>
            </a:r>
          </a:p>
          <a:p>
            <a:pPr algn="just">
              <a:defRPr sz="2200">
                <a:latin typeface="Century Gothic"/>
                <a:ea typeface="Century Gothic"/>
                <a:cs typeface="Century Gothic"/>
                <a:sym typeface="Century Gothic"/>
              </a:defRPr>
            </a:pPr>
            <a:r>
              <a:t>Результатом данного запроса будет таблица со всеми данными в таблице characters. Знак звёздочки (*) означает то, что мы хотим показать все столбцы из таблицы без исключений. Так как в базе данных обычно больше одной таблицы, нам необходимо указывать название таблицы, данные из которой мы хотим посмотреть. Сделать это мы можем, используя ключевое слово FROM.</a:t>
            </a:r>
          </a:p>
          <a:p>
            <a:pPr algn="just">
              <a:defRPr sz="2200">
                <a:latin typeface="Century Gothic"/>
                <a:ea typeface="Century Gothic"/>
                <a:cs typeface="Century Gothic"/>
                <a:sym typeface="Century Gothic"/>
              </a:defRPr>
            </a:pPr>
            <a:r>
              <a:t>Когда вам нужны лишь некоторые столбцы из таблицы, то вы можете указать их имена через запятую вместо звёздочки.</a:t>
            </a:r>
          </a:p>
          <a:p>
            <a:pPr algn="just">
              <a:defRPr sz="2200">
                <a:solidFill>
                  <a:schemeClr val="accent2">
                    <a:satOff val="-17172"/>
                    <a:lumOff val="-11098"/>
                  </a:schemeClr>
                </a:solidFill>
                <a:latin typeface="Century Gothic"/>
                <a:ea typeface="Century Gothic"/>
                <a:cs typeface="Century Gothic"/>
                <a:sym typeface="Century Gothic"/>
              </a:defRPr>
            </a:pPr>
            <a:r>
              <a:t>SELECT name, weapon FROM characters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extBox 2"/>
          <p:cNvSpPr txBox="1"/>
          <p:nvPr/>
        </p:nvSpPr>
        <p:spPr>
          <a:xfrm>
            <a:off x="676340" y="546540"/>
            <a:ext cx="10513498" cy="14500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defRPr sz="2400">
                <a:latin typeface="Times New Roman"/>
                <a:ea typeface="Times New Roman"/>
                <a:cs typeface="Times New Roman"/>
                <a:sym typeface="Times New Roman"/>
              </a:defRPr>
            </a:lvl1pPr>
          </a:lstStyle>
          <a:p>
            <a:pPr/>
            <a:r>
              <a:t>Теперь, когда у нас есть таблица с начальными значениями, давайте запросим таблицу, чтобы получить все ее строки. Мы не можем просто напечатать объект курсора, поэтому нам нужно явно получить атрибуты с помощью cursor.fetchall()</a:t>
            </a:r>
          </a:p>
        </p:txBody>
      </p:sp>
      <p:pic>
        <p:nvPicPr>
          <p:cNvPr id="192" name="Рисунок 4" descr="Рисунок 4"/>
          <p:cNvPicPr>
            <a:picLocks noChangeAspect="1"/>
          </p:cNvPicPr>
          <p:nvPr/>
        </p:nvPicPr>
        <p:blipFill>
          <a:blip r:embed="rId2">
            <a:extLst/>
          </a:blip>
          <a:stretch>
            <a:fillRect/>
          </a:stretch>
        </p:blipFill>
        <p:spPr>
          <a:xfrm>
            <a:off x="630619" y="2387911"/>
            <a:ext cx="7174743" cy="1185608"/>
          </a:xfrm>
          <a:prstGeom prst="rect">
            <a:avLst/>
          </a:prstGeom>
          <a:ln w="12700">
            <a:miter lim="400000"/>
          </a:ln>
        </p:spPr>
      </p:pic>
      <p:sp>
        <p:nvSpPr>
          <p:cNvPr id="193" name="TextBox 5"/>
          <p:cNvSpPr txBox="1"/>
          <p:nvPr/>
        </p:nvSpPr>
        <p:spPr>
          <a:xfrm>
            <a:off x="602767" y="3845231"/>
            <a:ext cx="10513501" cy="21358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400">
                <a:latin typeface="Times New Roman"/>
                <a:ea typeface="Times New Roman"/>
                <a:cs typeface="Times New Roman"/>
                <a:sym typeface="Times New Roman"/>
              </a:defRPr>
            </a:pPr>
            <a:r>
              <a:t>Изначально данные придут в виде списка кортежей:</a:t>
            </a:r>
          </a:p>
          <a:p>
            <a:pPr algn="just">
              <a:defRPr sz="2400">
                <a:latin typeface="Times New Roman"/>
                <a:ea typeface="Times New Roman"/>
                <a:cs typeface="Times New Roman"/>
                <a:sym typeface="Times New Roman"/>
              </a:defRPr>
            </a:pPr>
          </a:p>
          <a:p>
            <a:pPr algn="just">
              <a:defRPr sz="2400">
                <a:latin typeface="Times New Roman"/>
                <a:ea typeface="Times New Roman"/>
                <a:cs typeface="Times New Roman"/>
                <a:sym typeface="Times New Roman"/>
              </a:defRPr>
            </a:pPr>
          </a:p>
          <a:p>
            <a:pPr algn="just">
              <a:defRPr sz="2400">
                <a:latin typeface="Times New Roman"/>
                <a:ea typeface="Times New Roman"/>
                <a:cs typeface="Times New Roman"/>
                <a:sym typeface="Times New Roman"/>
              </a:defRPr>
            </a:pPr>
          </a:p>
          <a:p>
            <a:pPr algn="just">
              <a:defRPr sz="2400">
                <a:latin typeface="Times New Roman"/>
                <a:ea typeface="Times New Roman"/>
                <a:cs typeface="Times New Roman"/>
                <a:sym typeface="Times New Roman"/>
              </a:defRPr>
            </a:pPr>
            <a:r>
              <a:t>Каждое значение кортежа – это данные поля таблицы. В каждой таблице создаётся также поле id, которое является уникальным для каждой записи.</a:t>
            </a:r>
          </a:p>
        </p:txBody>
      </p:sp>
      <p:pic>
        <p:nvPicPr>
          <p:cNvPr id="194" name="Рисунок 7" descr="Рисунок 7"/>
          <p:cNvPicPr>
            <a:picLocks noChangeAspect="1"/>
          </p:cNvPicPr>
          <p:nvPr/>
        </p:nvPicPr>
        <p:blipFill>
          <a:blip r:embed="rId3">
            <a:extLst/>
          </a:blip>
          <a:stretch>
            <a:fillRect/>
          </a:stretch>
        </p:blipFill>
        <p:spPr>
          <a:xfrm>
            <a:off x="654020" y="4260734"/>
            <a:ext cx="6579279" cy="85460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WHERE"/>
          <p:cNvSpPr txBox="1"/>
          <p:nvPr/>
        </p:nvSpPr>
        <p:spPr>
          <a:xfrm>
            <a:off x="369202" y="387909"/>
            <a:ext cx="1538692"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WHERE</a:t>
            </a:r>
          </a:p>
        </p:txBody>
      </p:sp>
      <p:sp>
        <p:nvSpPr>
          <p:cNvPr id="197" name="WHERE — необязательный элемент запроса, который используется, когда нужно отфильтровать данные по нужному условию. Очень часто внутри элемента where используются IN / NOT IN для фильтрации столбца по нескольким значениям, AND / OR для фильтрации таблицы "/>
          <p:cNvSpPr txBox="1"/>
          <p:nvPr/>
        </p:nvSpPr>
        <p:spPr>
          <a:xfrm>
            <a:off x="530537" y="1224280"/>
            <a:ext cx="11130926" cy="4409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sz="1600">
                <a:latin typeface="Century Gothic"/>
                <a:ea typeface="Century Gothic"/>
                <a:cs typeface="Century Gothic"/>
                <a:sym typeface="Century Gothic"/>
              </a:defRPr>
            </a:pPr>
            <a:r>
              <a:t>WHERE</a:t>
            </a:r>
            <a:r>
              <a:rPr b="0"/>
              <a:t> — необязательный элемент запроса, который используется, когда нужно отфильтровать данные по нужному условию. Очень часто внутри элемента where используются </a:t>
            </a:r>
            <a:r>
              <a:t>IN / NOT IN</a:t>
            </a:r>
            <a:r>
              <a:rPr b="0"/>
              <a:t> для фильтрации столбца по нескольким значениям, </a:t>
            </a:r>
            <a:r>
              <a:t>AND / OR</a:t>
            </a:r>
            <a:r>
              <a:rPr b="0"/>
              <a:t> для фильтрации таблицы по нескольким столбцам.</a:t>
            </a:r>
          </a:p>
          <a:p>
            <a:pPr marL="150394" indent="-150394" algn="just">
              <a:buSzPct val="100000"/>
              <a:buChar char="•"/>
              <a:defRPr b="1" sz="1600">
                <a:latin typeface="Century Gothic"/>
                <a:ea typeface="Century Gothic"/>
                <a:cs typeface="Century Gothic"/>
                <a:sym typeface="Century Gothic"/>
              </a:defRPr>
            </a:pPr>
            <a:r>
              <a:t>IN</a:t>
            </a:r>
            <a:r>
              <a:rPr b="0"/>
              <a:t> - сравнивает значение в столбце с несколькими возможными значениями и возвращает true, если значение совпадает хотя бы с одним значением</a:t>
            </a:r>
          </a:p>
          <a:p>
            <a:pPr marL="150394" indent="-150394" algn="just">
              <a:buSzPct val="100000"/>
              <a:buChar char="•"/>
              <a:defRPr b="1" sz="1600">
                <a:latin typeface="Century Gothic"/>
                <a:ea typeface="Century Gothic"/>
                <a:cs typeface="Century Gothic"/>
                <a:sym typeface="Century Gothic"/>
              </a:defRPr>
            </a:pPr>
            <a:r>
              <a:t>BETWEEN</a:t>
            </a:r>
            <a:r>
              <a:rPr b="0"/>
              <a:t> - проверяет, находится ли значение в каком-то промежутке</a:t>
            </a:r>
          </a:p>
          <a:p>
            <a:pPr marL="150394" indent="-150394" algn="just">
              <a:buSzPct val="100000"/>
              <a:buChar char="•"/>
              <a:defRPr b="1" sz="1600">
                <a:latin typeface="Century Gothic"/>
                <a:ea typeface="Century Gothic"/>
                <a:cs typeface="Century Gothic"/>
                <a:sym typeface="Century Gothic"/>
              </a:defRPr>
            </a:pPr>
            <a:r>
              <a:t>LIKE</a:t>
            </a:r>
            <a:r>
              <a:rPr b="0"/>
              <a:t> - ищет по шаблону</a:t>
            </a:r>
          </a:p>
          <a:p>
            <a:pPr algn="just">
              <a:defRPr sz="1600">
                <a:latin typeface="Century Gothic"/>
                <a:ea typeface="Century Gothic"/>
                <a:cs typeface="Century Gothic"/>
                <a:sym typeface="Century Gothic"/>
              </a:defRPr>
            </a:pPr>
            <a:r>
              <a:t>Фильтрация по одному условию и одному значению:</a:t>
            </a:r>
          </a:p>
          <a:p>
            <a:pPr algn="just">
              <a:defRPr sz="1600">
                <a:solidFill>
                  <a:schemeClr val="accent2">
                    <a:satOff val="-17172"/>
                    <a:lumOff val="-11098"/>
                  </a:schemeClr>
                </a:solidFill>
                <a:latin typeface="Century Gothic"/>
                <a:ea typeface="Century Gothic"/>
                <a:cs typeface="Century Gothic"/>
                <a:sym typeface="Century Gothic"/>
              </a:defRPr>
            </a:pPr>
            <a:r>
              <a:t>select * from Customers WHERE City = 'London'</a:t>
            </a:r>
            <a:endParaRPr>
              <a:solidFill>
                <a:srgbClr val="D5D5D5"/>
              </a:solidFill>
            </a:endParaRPr>
          </a:p>
          <a:p>
            <a:pPr algn="just">
              <a:defRPr sz="1600">
                <a:latin typeface="Century Gothic"/>
                <a:ea typeface="Century Gothic"/>
                <a:cs typeface="Century Gothic"/>
                <a:sym typeface="Century Gothic"/>
              </a:defRPr>
            </a:pPr>
            <a:r>
              <a:t>Фильтрация по одному условию и нескольким значениям с применением IN (включение) или NOT IN (исключение):</a:t>
            </a:r>
          </a:p>
          <a:p>
            <a:pPr marL="250657" indent="-250657" algn="just">
              <a:buSzPct val="100000"/>
              <a:buAutoNum type="alphaUcPeriod" startAt="1"/>
              <a:defRPr sz="1600">
                <a:solidFill>
                  <a:schemeClr val="accent2">
                    <a:satOff val="-17172"/>
                    <a:lumOff val="-11098"/>
                  </a:schemeClr>
                </a:solidFill>
                <a:latin typeface="Century Gothic"/>
                <a:ea typeface="Century Gothic"/>
                <a:cs typeface="Century Gothic"/>
                <a:sym typeface="Century Gothic"/>
              </a:defRPr>
            </a:pPr>
            <a:r>
              <a:t>select * from Customers where City IN ('London', 'Berlin')</a:t>
            </a:r>
          </a:p>
          <a:p>
            <a:pPr marL="250657" indent="-250657" algn="just">
              <a:buSzPct val="100000"/>
              <a:buAutoNum type="alphaUcPeriod" startAt="1"/>
              <a:defRPr sz="1600">
                <a:solidFill>
                  <a:schemeClr val="accent2">
                    <a:satOff val="-17172"/>
                    <a:lumOff val="-11098"/>
                  </a:schemeClr>
                </a:solidFill>
                <a:latin typeface="Century Gothic"/>
                <a:ea typeface="Century Gothic"/>
                <a:cs typeface="Century Gothic"/>
                <a:sym typeface="Century Gothic"/>
              </a:defRPr>
            </a:pPr>
            <a:r>
              <a:t>select * from Customers where City NOT IN ('Madrid', ‘Berlin','Bern')</a:t>
            </a:r>
          </a:p>
          <a:p>
            <a:pPr algn="just">
              <a:defRPr sz="1600">
                <a:latin typeface="Century Gothic"/>
                <a:ea typeface="Century Gothic"/>
                <a:cs typeface="Century Gothic"/>
                <a:sym typeface="Century Gothic"/>
              </a:defRPr>
            </a:pPr>
            <a:r>
              <a:t>Фильтрация по нескольким условиям с применением AND (выполняются все условия) или OR (выполняется хотя бы одно условие) и нескольким значениям:</a:t>
            </a:r>
          </a:p>
          <a:p>
            <a:pPr marL="250657" indent="-250657" algn="just">
              <a:buSzPct val="100000"/>
              <a:buAutoNum type="alphaUcPeriod" startAt="1"/>
              <a:defRPr sz="1600">
                <a:solidFill>
                  <a:schemeClr val="accent2">
                    <a:satOff val="-17172"/>
                    <a:lumOff val="-11098"/>
                  </a:schemeClr>
                </a:solidFill>
                <a:latin typeface="Century Gothic"/>
                <a:ea typeface="Century Gothic"/>
                <a:cs typeface="Century Gothic"/>
                <a:sym typeface="Century Gothic"/>
              </a:defRPr>
            </a:pPr>
            <a:r>
              <a:t>select * from Customers where Country = 'Germany' AND City not in ('Berlin', 'Aachen') AND CustomerID &gt; 15</a:t>
            </a:r>
          </a:p>
          <a:p>
            <a:pPr marL="250657" indent="-250657" algn="just">
              <a:buSzPct val="100000"/>
              <a:buAutoNum type="alphaUcPeriod" startAt="1"/>
              <a:defRPr sz="1600">
                <a:solidFill>
                  <a:schemeClr val="accent2">
                    <a:satOff val="-17172"/>
                    <a:lumOff val="-11098"/>
                  </a:schemeClr>
                </a:solidFill>
                <a:latin typeface="Century Gothic"/>
                <a:ea typeface="Century Gothic"/>
                <a:cs typeface="Century Gothic"/>
                <a:sym typeface="Century Gothic"/>
              </a:defRPr>
            </a:pPr>
            <a:r>
              <a:t>select * from Customers where City in ('London', 'Berlin') OR CustomerID &gt; 4</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ORDER BY"/>
          <p:cNvSpPr txBox="1"/>
          <p:nvPr/>
        </p:nvSpPr>
        <p:spPr>
          <a:xfrm>
            <a:off x="369203" y="387909"/>
            <a:ext cx="2179434"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ORDER BY</a:t>
            </a:r>
          </a:p>
        </p:txBody>
      </p:sp>
      <p:sp>
        <p:nvSpPr>
          <p:cNvPr id="200" name="ORDER BY — необязательный элемент запроса, который отвечает за сортировку таблицы.…"/>
          <p:cNvSpPr txBox="1"/>
          <p:nvPr/>
        </p:nvSpPr>
        <p:spPr>
          <a:xfrm>
            <a:off x="530537" y="1008378"/>
            <a:ext cx="11130926" cy="4841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a:latin typeface="Century Gothic"/>
                <a:ea typeface="Century Gothic"/>
                <a:cs typeface="Century Gothic"/>
                <a:sym typeface="Century Gothic"/>
              </a:defRPr>
            </a:pPr>
            <a:r>
              <a:t>ORDER BY</a:t>
            </a:r>
            <a:r>
              <a:rPr b="0"/>
              <a:t> — необязательный элемент запроса, который отвечает за сортировку таблицы.</a:t>
            </a:r>
          </a:p>
          <a:p>
            <a:pPr algn="just">
              <a:defRPr>
                <a:latin typeface="Century Gothic"/>
                <a:ea typeface="Century Gothic"/>
                <a:cs typeface="Century Gothic"/>
                <a:sym typeface="Century Gothic"/>
              </a:defRPr>
            </a:pPr>
            <a:r>
              <a:t>Простой пример сортировки по одному столбцу. В данном запросе осуществляется сортировка по городу, который указал клиент:</a:t>
            </a:r>
          </a:p>
          <a:p>
            <a:pPr algn="just">
              <a:defRPr>
                <a:solidFill>
                  <a:schemeClr val="accent2">
                    <a:satOff val="-17172"/>
                    <a:lumOff val="-11098"/>
                  </a:schemeClr>
                </a:solidFill>
                <a:latin typeface="Century Gothic"/>
                <a:ea typeface="Century Gothic"/>
                <a:cs typeface="Century Gothic"/>
                <a:sym typeface="Century Gothic"/>
              </a:defRPr>
            </a:pPr>
            <a:r>
              <a:t>select * from Customers</a:t>
            </a:r>
          </a:p>
          <a:p>
            <a:pPr algn="just">
              <a:defRPr>
                <a:solidFill>
                  <a:schemeClr val="accent2">
                    <a:satOff val="-17172"/>
                    <a:lumOff val="-11098"/>
                  </a:schemeClr>
                </a:solidFill>
                <a:latin typeface="Century Gothic"/>
                <a:ea typeface="Century Gothic"/>
                <a:cs typeface="Century Gothic"/>
                <a:sym typeface="Century Gothic"/>
              </a:defRPr>
            </a:pPr>
            <a:r>
              <a:t>ORDER BY City</a:t>
            </a:r>
            <a:endParaRPr sz="1400">
              <a:solidFill>
                <a:srgbClr val="D5D5D5"/>
              </a:solidFill>
            </a:endParaRPr>
          </a:p>
          <a:p>
            <a:pPr algn="just">
              <a:defRPr>
                <a:latin typeface="Century Gothic"/>
                <a:ea typeface="Century Gothic"/>
                <a:cs typeface="Century Gothic"/>
                <a:sym typeface="Century Gothic"/>
              </a:defRPr>
            </a:pPr>
            <a:r>
              <a:t>Осуществлять сортировку можно и по нескольким столбцам, в этом случае сортировка происходит по порядку указанных столбцов:</a:t>
            </a:r>
          </a:p>
          <a:p>
            <a:pPr algn="just">
              <a:defRPr>
                <a:solidFill>
                  <a:schemeClr val="accent2">
                    <a:satOff val="-17172"/>
                    <a:lumOff val="-11098"/>
                  </a:schemeClr>
                </a:solidFill>
                <a:latin typeface="Century Gothic"/>
                <a:ea typeface="Century Gothic"/>
                <a:cs typeface="Century Gothic"/>
                <a:sym typeface="Century Gothic"/>
              </a:defRPr>
            </a:pPr>
            <a:r>
              <a:t>select * from Customers</a:t>
            </a:r>
          </a:p>
          <a:p>
            <a:pPr algn="just">
              <a:defRPr>
                <a:solidFill>
                  <a:schemeClr val="accent2">
                    <a:satOff val="-17172"/>
                    <a:lumOff val="-11098"/>
                  </a:schemeClr>
                </a:solidFill>
                <a:latin typeface="Century Gothic"/>
                <a:ea typeface="Century Gothic"/>
                <a:cs typeface="Century Gothic"/>
                <a:sym typeface="Century Gothic"/>
              </a:defRPr>
            </a:pPr>
            <a:r>
              <a:t>ORDER BY Country, City</a:t>
            </a:r>
            <a:endParaRPr sz="1400">
              <a:solidFill>
                <a:srgbClr val="D5D5D5"/>
              </a:solidFill>
            </a:endParaRPr>
          </a:p>
          <a:p>
            <a:pPr algn="just">
              <a:defRPr>
                <a:latin typeface="Century Gothic"/>
                <a:ea typeface="Century Gothic"/>
                <a:cs typeface="Century Gothic"/>
                <a:sym typeface="Century Gothic"/>
              </a:defRPr>
            </a:pPr>
            <a:r>
              <a:t>По умолчанию сортировка происходит по возрастанию для чисел и в алфавитном порядке для текстовых значений. Если нужна обратная сортировка, то в конструкции </a:t>
            </a:r>
            <a:r>
              <a:rPr b="1"/>
              <a:t>ORDER BY</a:t>
            </a:r>
            <a:r>
              <a:t> после названия столбца надо добавить </a:t>
            </a:r>
            <a:r>
              <a:rPr b="1"/>
              <a:t>DESC</a:t>
            </a:r>
            <a:r>
              <a:t>:</a:t>
            </a:r>
          </a:p>
          <a:p>
            <a:pPr algn="just">
              <a:defRPr>
                <a:solidFill>
                  <a:schemeClr val="accent2">
                    <a:satOff val="-17172"/>
                    <a:lumOff val="-11098"/>
                  </a:schemeClr>
                </a:solidFill>
                <a:latin typeface="Century Gothic"/>
                <a:ea typeface="Century Gothic"/>
                <a:cs typeface="Century Gothic"/>
                <a:sym typeface="Century Gothic"/>
              </a:defRPr>
            </a:pPr>
            <a:r>
              <a:t>select * from Customers</a:t>
            </a:r>
          </a:p>
          <a:p>
            <a:pPr algn="just">
              <a:defRPr>
                <a:solidFill>
                  <a:schemeClr val="accent2">
                    <a:satOff val="-17172"/>
                    <a:lumOff val="-11098"/>
                  </a:schemeClr>
                </a:solidFill>
                <a:latin typeface="Century Gothic"/>
                <a:ea typeface="Century Gothic"/>
                <a:cs typeface="Century Gothic"/>
                <a:sym typeface="Century Gothic"/>
              </a:defRPr>
            </a:pPr>
            <a:r>
              <a:t>order by CustomerID DESC</a:t>
            </a:r>
            <a:endParaRPr sz="1400">
              <a:solidFill>
                <a:srgbClr val="D5D5D5"/>
              </a:solidFill>
            </a:endParaRPr>
          </a:p>
          <a:p>
            <a:pPr algn="just">
              <a:defRPr>
                <a:latin typeface="Century Gothic"/>
                <a:ea typeface="Century Gothic"/>
                <a:cs typeface="Century Gothic"/>
                <a:sym typeface="Century Gothic"/>
              </a:defRPr>
            </a:pPr>
            <a:r>
              <a:t>Обратная сортировка по одному столбцу и сортировка по умолчанию по второму:</a:t>
            </a:r>
          </a:p>
          <a:p>
            <a:pPr algn="just">
              <a:defRPr>
                <a:solidFill>
                  <a:schemeClr val="accent2">
                    <a:satOff val="-17172"/>
                    <a:lumOff val="-11098"/>
                  </a:schemeClr>
                </a:solidFill>
                <a:latin typeface="Century Gothic"/>
                <a:ea typeface="Century Gothic"/>
                <a:cs typeface="Century Gothic"/>
                <a:sym typeface="Century Gothic"/>
              </a:defRPr>
            </a:pPr>
            <a:r>
              <a:t>select * from Customers</a:t>
            </a:r>
          </a:p>
          <a:p>
            <a:pPr algn="just">
              <a:defRPr>
                <a:solidFill>
                  <a:schemeClr val="accent2">
                    <a:satOff val="-17172"/>
                    <a:lumOff val="-11098"/>
                  </a:schemeClr>
                </a:solidFill>
                <a:latin typeface="Century Gothic"/>
                <a:ea typeface="Century Gothic"/>
                <a:cs typeface="Century Gothic"/>
                <a:sym typeface="Century Gothic"/>
              </a:defRPr>
            </a:pPr>
            <a:r>
              <a:t>order by Country DESC, City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База данных (БД) — это организованная структура, предназначенная для хранения информации. Обычно БД представляются в виде совокупности взаимосвязанных файлов или таблиц, предназначенных для решения конкретной задачи.С понятием БД тесно связано понятие си"/>
          <p:cNvSpPr txBox="1"/>
          <p:nvPr/>
        </p:nvSpPr>
        <p:spPr>
          <a:xfrm>
            <a:off x="657990" y="1427480"/>
            <a:ext cx="10876019" cy="4003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a:latin typeface="Century Gothic"/>
                <a:ea typeface="Century Gothic"/>
                <a:cs typeface="Century Gothic"/>
                <a:sym typeface="Century Gothic"/>
              </a:defRPr>
            </a:pPr>
            <a:r>
              <a:t>База данных (БД)</a:t>
            </a:r>
            <a:r>
              <a:rPr b="0"/>
              <a:t> — это </a:t>
            </a:r>
            <a:r>
              <a:t>организованная структура</a:t>
            </a:r>
            <a:r>
              <a:rPr b="0"/>
              <a:t>, предназначенная для </a:t>
            </a:r>
            <a:r>
              <a:t>хранения информации</a:t>
            </a:r>
            <a:r>
              <a:rPr b="0"/>
              <a:t>. Обычно </a:t>
            </a:r>
            <a:r>
              <a:t>БД</a:t>
            </a:r>
            <a:r>
              <a:rPr b="0"/>
              <a:t> представляются в виде </a:t>
            </a:r>
            <a:r>
              <a:t>совокупности взаимосвязанных файлов или таблиц</a:t>
            </a:r>
            <a:r>
              <a:rPr b="0"/>
              <a:t>, предназначенных для решения конкретной задачи.С понятием БД тесно связано понятие системы управления базой данных (СУБД). СУБД — это комплекс программных средств, предназначенных для создания структуры новой базы, наполнения ее содержимым, редактирования содержимого и визуализации информации.</a:t>
            </a:r>
          </a:p>
          <a:p>
            <a:pPr algn="just">
              <a:defRPr>
                <a:latin typeface="Century Gothic"/>
                <a:ea typeface="Century Gothic"/>
                <a:cs typeface="Century Gothic"/>
                <a:sym typeface="Century Gothic"/>
              </a:defRPr>
            </a:pPr>
            <a:r>
              <a:t>Весь смысл использования </a:t>
            </a:r>
            <a:r>
              <a:rPr b="1"/>
              <a:t>базы данных</a:t>
            </a:r>
            <a:r>
              <a:t> в том, что когда данных становится больше, чем несколько книг в этом вашем экселе и эти данные внезапно становится невероятно </a:t>
            </a:r>
            <a:r>
              <a:rPr b="1"/>
              <a:t>сложно структурировать</a:t>
            </a:r>
            <a:r>
              <a:t>, а попытки получить полный список приводят среднестатистический компьютер в состояние синего экрана от нагрузки, то в дело вступают </a:t>
            </a:r>
            <a:r>
              <a:rPr b="1"/>
              <a:t>СУБД</a:t>
            </a:r>
            <a:r>
              <a:t>, которые берут на себя это нелегкое и весьма оплачиваемое со стороны крупных предприятий бремя.Короче, СУБД освобождает разработчика от задач хранения, модификации и поиска данных. Его дело — указать, какие данные взять, и что с ними сделать. Все остальное сделает сама СУБД.</a:t>
            </a:r>
          </a:p>
        </p:txBody>
      </p:sp>
      <p:sp>
        <p:nvSpPr>
          <p:cNvPr id="140" name="Базы Данных"/>
          <p:cNvSpPr txBox="1"/>
          <p:nvPr/>
        </p:nvSpPr>
        <p:spPr>
          <a:xfrm>
            <a:off x="357964" y="377560"/>
            <a:ext cx="2869724"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Базы Данных</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Заголовок 1"/>
          <p:cNvSpPr txBox="1"/>
          <p:nvPr>
            <p:ph type="title"/>
          </p:nvPr>
        </p:nvSpPr>
        <p:spPr>
          <a:xfrm>
            <a:off x="1066800" y="642592"/>
            <a:ext cx="10058400" cy="1371604"/>
          </a:xfrm>
          <a:prstGeom prst="rect">
            <a:avLst/>
          </a:prstGeom>
        </p:spPr>
        <p:txBody>
          <a:bodyPr/>
          <a:lstStyle>
            <a:lvl1pPr algn="ctr">
              <a:defRPr>
                <a:latin typeface="Times New Roman"/>
                <a:ea typeface="Times New Roman"/>
                <a:cs typeface="Times New Roman"/>
                <a:sym typeface="Times New Roman"/>
              </a:defRPr>
            </a:lvl1pPr>
          </a:lstStyle>
          <a:p>
            <a:pPr/>
            <a:r>
              <a:t>Примеры SELECT</a:t>
            </a:r>
          </a:p>
        </p:txBody>
      </p:sp>
      <p:pic>
        <p:nvPicPr>
          <p:cNvPr id="203" name="Рисунок 4" descr="Рисунок 4"/>
          <p:cNvPicPr>
            <a:picLocks noChangeAspect="1"/>
          </p:cNvPicPr>
          <p:nvPr/>
        </p:nvPicPr>
        <p:blipFill>
          <a:blip r:embed="rId2">
            <a:extLst/>
          </a:blip>
          <a:stretch>
            <a:fillRect/>
          </a:stretch>
        </p:blipFill>
        <p:spPr>
          <a:xfrm>
            <a:off x="2028563" y="2075888"/>
            <a:ext cx="8134872" cy="413952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Заголовок 1"/>
          <p:cNvSpPr txBox="1"/>
          <p:nvPr>
            <p:ph type="title"/>
          </p:nvPr>
        </p:nvSpPr>
        <p:spPr>
          <a:xfrm>
            <a:off x="811040" y="1178453"/>
            <a:ext cx="10569920" cy="3788123"/>
          </a:xfrm>
          <a:prstGeom prst="rect">
            <a:avLst/>
          </a:prstGeom>
        </p:spPr>
        <p:txBody>
          <a:bodyPr/>
          <a:lstStyle/>
          <a:p>
            <a:pPr algn="just" defTabSz="868680">
              <a:defRPr sz="3800">
                <a:latin typeface="Times New Roman"/>
                <a:ea typeface="Times New Roman"/>
                <a:cs typeface="Times New Roman"/>
                <a:sym typeface="Times New Roman"/>
              </a:defRPr>
            </a:pPr>
            <a:r>
              <a:t>Задание №1</a:t>
            </a:r>
            <a:br/>
            <a:br/>
            <a:r>
              <a:rPr sz="3400"/>
              <a:t>Создайте новую Базу данных.</a:t>
            </a:r>
            <a:br>
              <a:rPr sz="3400"/>
            </a:br>
            <a:r>
              <a:rPr sz="3400"/>
              <a:t>В ней создайте таблицу с тремя полями, два текстовых, одно – целое число.</a:t>
            </a:r>
            <a:br>
              <a:rPr sz="3400"/>
            </a:br>
            <a:r>
              <a:rPr sz="3400"/>
              <a:t>Число запрашивается с клавиатуры, а слова задаются статически.</a:t>
            </a:r>
            <a:br>
              <a:rPr sz="3400"/>
            </a:br>
            <a:r>
              <a:rPr sz="3400"/>
              <a:t>* Выведите каждую запись в отдельную строку</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Заголовок 1"/>
          <p:cNvSpPr txBox="1"/>
          <p:nvPr>
            <p:ph type="title"/>
          </p:nvPr>
        </p:nvSpPr>
        <p:spPr>
          <a:xfrm>
            <a:off x="937124" y="190646"/>
            <a:ext cx="10058401" cy="1371605"/>
          </a:xfrm>
          <a:prstGeom prst="rect">
            <a:avLst/>
          </a:prstGeom>
        </p:spPr>
        <p:txBody>
          <a:bodyPr/>
          <a:lstStyle>
            <a:lvl1pPr algn="ctr">
              <a:defRPr>
                <a:latin typeface="Times New Roman"/>
                <a:ea typeface="Times New Roman"/>
                <a:cs typeface="Times New Roman"/>
                <a:sym typeface="Times New Roman"/>
              </a:defRPr>
            </a:lvl1pPr>
          </a:lstStyle>
          <a:p>
            <a:pPr/>
            <a:r>
              <a:t>Решение:</a:t>
            </a:r>
          </a:p>
        </p:txBody>
      </p:sp>
      <p:pic>
        <p:nvPicPr>
          <p:cNvPr id="208" name="Рисунок 6" descr="Рисунок 6"/>
          <p:cNvPicPr>
            <a:picLocks noChangeAspect="1"/>
          </p:cNvPicPr>
          <p:nvPr/>
        </p:nvPicPr>
        <p:blipFill>
          <a:blip r:embed="rId2">
            <a:extLst/>
          </a:blip>
          <a:stretch>
            <a:fillRect/>
          </a:stretch>
        </p:blipFill>
        <p:spPr>
          <a:xfrm>
            <a:off x="632051" y="1862421"/>
            <a:ext cx="10668549" cy="378479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DELETE"/>
          <p:cNvSpPr txBox="1"/>
          <p:nvPr/>
        </p:nvSpPr>
        <p:spPr>
          <a:xfrm>
            <a:off x="369202" y="387909"/>
            <a:ext cx="1503271"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DELETE</a:t>
            </a:r>
          </a:p>
        </p:txBody>
      </p:sp>
      <p:sp>
        <p:nvSpPr>
          <p:cNvPr id="211" name="Удаление записей из таблицы…"/>
          <p:cNvSpPr txBox="1"/>
          <p:nvPr/>
        </p:nvSpPr>
        <p:spPr>
          <a:xfrm>
            <a:off x="530537" y="1808478"/>
            <a:ext cx="11130926" cy="3241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500">
                <a:latin typeface="Century Gothic"/>
                <a:ea typeface="Century Gothic"/>
                <a:cs typeface="Century Gothic"/>
                <a:sym typeface="Century Gothic"/>
              </a:defRPr>
            </a:pPr>
            <a:r>
              <a:t>Удаление записей из таблицы</a:t>
            </a:r>
          </a:p>
          <a:p>
            <a:pPr algn="just">
              <a:defRPr sz="2500">
                <a:latin typeface="Century Gothic"/>
                <a:ea typeface="Century Gothic"/>
                <a:cs typeface="Century Gothic"/>
                <a:sym typeface="Century Gothic"/>
              </a:defRPr>
            </a:pPr>
            <a:r>
              <a:t>Удаление записи из таблицы через </a:t>
            </a:r>
            <a:r>
              <a:rPr b="1"/>
              <a:t>SQL</a:t>
            </a:r>
            <a:r>
              <a:t> - очень простая операция. Всё, что нужно - это обозначить, что именно мы хотим удалить.</a:t>
            </a:r>
          </a:p>
          <a:p>
            <a:pPr algn="just">
              <a:defRPr sz="2500">
                <a:solidFill>
                  <a:schemeClr val="accent2">
                    <a:satOff val="-17172"/>
                    <a:lumOff val="-11098"/>
                  </a:schemeClr>
                </a:solidFill>
                <a:latin typeface="Century Gothic"/>
                <a:ea typeface="Century Gothic"/>
                <a:cs typeface="Century Gothic"/>
                <a:sym typeface="Century Gothic"/>
              </a:defRPr>
            </a:pPr>
            <a:r>
              <a:t>DELETE FROM tv_series </a:t>
            </a:r>
          </a:p>
          <a:p>
            <a:pPr algn="just">
              <a:defRPr sz="2500">
                <a:solidFill>
                  <a:schemeClr val="accent2">
                    <a:satOff val="-17172"/>
                    <a:lumOff val="-11098"/>
                  </a:schemeClr>
                </a:solidFill>
                <a:latin typeface="Century Gothic"/>
                <a:ea typeface="Century Gothic"/>
                <a:cs typeface="Century Gothic"/>
                <a:sym typeface="Century Gothic"/>
              </a:defRPr>
            </a:pPr>
            <a:r>
              <a:t>WHERE id = 4;</a:t>
            </a:r>
            <a:endParaRPr>
              <a:solidFill>
                <a:srgbClr val="D5D5D5"/>
              </a:solidFill>
            </a:endParaRPr>
          </a:p>
          <a:p>
            <a:pPr algn="just">
              <a:defRPr b="1" sz="2500">
                <a:latin typeface="Century Gothic"/>
                <a:ea typeface="Century Gothic"/>
                <a:cs typeface="Century Gothic"/>
                <a:sym typeface="Century Gothic"/>
              </a:defRPr>
            </a:pPr>
            <a:r>
              <a:t>Примечание: </a:t>
            </a:r>
            <a:r>
              <a:rPr b="0"/>
              <a:t>убедитесь, что используете </a:t>
            </a:r>
            <a:r>
              <a:t>WHERE</a:t>
            </a:r>
            <a:r>
              <a:rPr b="0"/>
              <a:t>, когда удаляете запись из таблицы. Иначе вы удалите все записи из таблицы, сами того не желая.</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Заголовок 1"/>
          <p:cNvSpPr txBox="1"/>
          <p:nvPr>
            <p:ph type="title"/>
          </p:nvPr>
        </p:nvSpPr>
        <p:spPr>
          <a:xfrm>
            <a:off x="1066800" y="400854"/>
            <a:ext cx="10058400" cy="1371604"/>
          </a:xfrm>
          <a:prstGeom prst="rect">
            <a:avLst/>
          </a:prstGeom>
        </p:spPr>
        <p:txBody>
          <a:bodyPr/>
          <a:lstStyle>
            <a:lvl1pPr algn="ctr">
              <a:defRPr sz="3600">
                <a:solidFill>
                  <a:srgbClr val="333333"/>
                </a:solidFill>
                <a:latin typeface="Times New Roman"/>
                <a:ea typeface="Times New Roman"/>
                <a:cs typeface="Times New Roman"/>
                <a:sym typeface="Times New Roman"/>
              </a:defRPr>
            </a:lvl1pPr>
          </a:lstStyle>
          <a:p>
            <a:pPr/>
            <a:r>
              <a:t>Редактирование и удаление записей</a:t>
            </a:r>
          </a:p>
        </p:txBody>
      </p:sp>
      <p:sp>
        <p:nvSpPr>
          <p:cNvPr id="214" name="TextBox 3"/>
          <p:cNvSpPr txBox="1"/>
          <p:nvPr/>
        </p:nvSpPr>
        <p:spPr>
          <a:xfrm>
            <a:off x="770930" y="1692167"/>
            <a:ext cx="10944428" cy="14500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400">
                <a:solidFill>
                  <a:srgbClr val="333333"/>
                </a:solidFill>
                <a:latin typeface="Times New Roman"/>
                <a:ea typeface="Times New Roman"/>
                <a:cs typeface="Times New Roman"/>
                <a:sym typeface="Times New Roman"/>
              </a:defRPr>
            </a:pPr>
            <a:r>
              <a:t>Удаление еще записей. У SQL это занимает всего две строчки. В данном случае, все, что нам нужно сделать, это указать </a:t>
            </a:r>
            <a:r>
              <a:rPr b="1"/>
              <a:t>SQLite</a:t>
            </a:r>
            <a:r>
              <a:t>, из какой таблицы удалить, и какую именно запись при помощи пункта </a:t>
            </a:r>
            <a:r>
              <a:rPr b="1"/>
              <a:t>WHERE</a:t>
            </a:r>
            <a:r>
              <a:t>. Удалять мы можем, как по значению, так и по id.</a:t>
            </a:r>
          </a:p>
        </p:txBody>
      </p:sp>
      <p:pic>
        <p:nvPicPr>
          <p:cNvPr id="215" name="Рисунок 5" descr="Рисунок 5"/>
          <p:cNvPicPr>
            <a:picLocks noChangeAspect="1"/>
          </p:cNvPicPr>
          <p:nvPr/>
        </p:nvPicPr>
        <p:blipFill>
          <a:blip r:embed="rId2">
            <a:extLst/>
          </a:blip>
          <a:stretch>
            <a:fillRect/>
          </a:stretch>
        </p:blipFill>
        <p:spPr>
          <a:xfrm>
            <a:off x="1980925" y="3596175"/>
            <a:ext cx="8230149" cy="243713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Заголовок 1"/>
          <p:cNvSpPr txBox="1"/>
          <p:nvPr>
            <p:ph type="title"/>
          </p:nvPr>
        </p:nvSpPr>
        <p:spPr>
          <a:xfrm>
            <a:off x="786277" y="1262806"/>
            <a:ext cx="10619446" cy="4332387"/>
          </a:xfrm>
          <a:prstGeom prst="rect">
            <a:avLst/>
          </a:prstGeom>
        </p:spPr>
        <p:txBody>
          <a:bodyPr/>
          <a:lstStyle/>
          <a:p>
            <a:pPr algn="just">
              <a:defRPr sz="3600">
                <a:latin typeface="Times New Roman"/>
                <a:ea typeface="Times New Roman"/>
                <a:cs typeface="Times New Roman"/>
                <a:sym typeface="Times New Roman"/>
              </a:defRPr>
            </a:pPr>
            <a:r>
              <a:t>Задание №2</a:t>
            </a:r>
            <a:br/>
            <a:br/>
            <a:r>
              <a:rPr sz="3200"/>
              <a:t>Создайте новую Базу данных.</a:t>
            </a:r>
            <a:br>
              <a:rPr sz="3200"/>
            </a:br>
            <a:r>
              <a:rPr sz="3200"/>
              <a:t>Поля: id, 2 целочисленных поля</a:t>
            </a:r>
            <a:br>
              <a:rPr sz="3200"/>
            </a:br>
            <a:r>
              <a:rPr sz="3200"/>
              <a:t>Целочисленные поля заполняются рандомно от 0 до 9</a:t>
            </a:r>
            <a:br>
              <a:rPr sz="3200"/>
            </a:br>
            <a:r>
              <a:rPr sz="3200"/>
              <a:t>Посчитайте среднее арифметическое всех элементов без учёта id</a:t>
            </a:r>
            <a:br>
              <a:rPr sz="3200"/>
            </a:br>
            <a:r>
              <a:rPr sz="3200"/>
              <a:t>Если среднее арифметическое больше количества записей в БД, то удалите четвёртую запись БД</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Заголовок 1"/>
          <p:cNvSpPr txBox="1"/>
          <p:nvPr>
            <p:ph type="title"/>
          </p:nvPr>
        </p:nvSpPr>
        <p:spPr>
          <a:xfrm>
            <a:off x="937124" y="190646"/>
            <a:ext cx="10058401" cy="1371605"/>
          </a:xfrm>
          <a:prstGeom prst="rect">
            <a:avLst/>
          </a:prstGeom>
        </p:spPr>
        <p:txBody>
          <a:bodyPr/>
          <a:lstStyle>
            <a:lvl1pPr algn="ctr">
              <a:defRPr>
                <a:latin typeface="Times New Roman"/>
                <a:ea typeface="Times New Roman"/>
                <a:cs typeface="Times New Roman"/>
                <a:sym typeface="Times New Roman"/>
              </a:defRPr>
            </a:lvl1pPr>
          </a:lstStyle>
          <a:p>
            <a:pPr/>
            <a:r>
              <a:t>Решение:</a:t>
            </a:r>
          </a:p>
        </p:txBody>
      </p:sp>
      <p:pic>
        <p:nvPicPr>
          <p:cNvPr id="220" name="Рисунок 3" descr="Рисунок 3"/>
          <p:cNvPicPr>
            <a:picLocks noChangeAspect="1"/>
          </p:cNvPicPr>
          <p:nvPr/>
        </p:nvPicPr>
        <p:blipFill>
          <a:blip r:embed="rId2">
            <a:extLst/>
          </a:blip>
          <a:stretch>
            <a:fillRect/>
          </a:stretch>
        </p:blipFill>
        <p:spPr>
          <a:xfrm>
            <a:off x="1969834" y="1305941"/>
            <a:ext cx="8252329" cy="2374695"/>
          </a:xfrm>
          <a:prstGeom prst="rect">
            <a:avLst/>
          </a:prstGeom>
          <a:ln w="12700">
            <a:miter lim="400000"/>
          </a:ln>
        </p:spPr>
      </p:pic>
      <p:pic>
        <p:nvPicPr>
          <p:cNvPr id="221" name="Рисунок 5" descr="Рисунок 5"/>
          <p:cNvPicPr>
            <a:picLocks noChangeAspect="1"/>
          </p:cNvPicPr>
          <p:nvPr/>
        </p:nvPicPr>
        <p:blipFill>
          <a:blip r:embed="rId3">
            <a:extLst/>
          </a:blip>
          <a:stretch>
            <a:fillRect/>
          </a:stretch>
        </p:blipFill>
        <p:spPr>
          <a:xfrm>
            <a:off x="1969834" y="3954926"/>
            <a:ext cx="8252329" cy="230400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UPDATE"/>
          <p:cNvSpPr txBox="1"/>
          <p:nvPr/>
        </p:nvSpPr>
        <p:spPr>
          <a:xfrm>
            <a:off x="369202" y="387909"/>
            <a:ext cx="1663509"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UPDATE</a:t>
            </a:r>
          </a:p>
        </p:txBody>
      </p:sp>
      <p:sp>
        <p:nvSpPr>
          <p:cNvPr id="224" name="Зачастую нам нужно изменить данные в таблице. В SQL это делается с помощью UPDATE.…"/>
          <p:cNvSpPr txBox="1"/>
          <p:nvPr/>
        </p:nvSpPr>
        <p:spPr>
          <a:xfrm>
            <a:off x="530537" y="1402080"/>
            <a:ext cx="11130926" cy="405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100">
                <a:latin typeface="Century Gothic"/>
                <a:ea typeface="Century Gothic"/>
                <a:cs typeface="Century Gothic"/>
                <a:sym typeface="Century Gothic"/>
              </a:defRPr>
            </a:pPr>
            <a:r>
              <a:t>Зачастую нам нужно изменить данные в таблице. В </a:t>
            </a:r>
            <a:r>
              <a:rPr b="1"/>
              <a:t>SQL</a:t>
            </a:r>
            <a:r>
              <a:t> это делается с помощью </a:t>
            </a:r>
            <a:r>
              <a:rPr b="1"/>
              <a:t>UPDATE</a:t>
            </a:r>
            <a:r>
              <a:t>.</a:t>
            </a:r>
          </a:p>
          <a:p>
            <a:pPr algn="just">
              <a:defRPr sz="2100">
                <a:latin typeface="Century Gothic"/>
                <a:ea typeface="Century Gothic"/>
                <a:cs typeface="Century Gothic"/>
                <a:sym typeface="Century Gothic"/>
              </a:defRPr>
            </a:pPr>
            <a:r>
              <a:t>Использование </a:t>
            </a:r>
            <a:r>
              <a:rPr b="1"/>
              <a:t>UPDATE</a:t>
            </a:r>
            <a:r>
              <a:t> включает в себя:</a:t>
            </a:r>
          </a:p>
          <a:p>
            <a:pPr marL="210551" indent="-210551" algn="just">
              <a:buSzPct val="100000"/>
              <a:buChar char="•"/>
              <a:defRPr sz="2100">
                <a:latin typeface="Century Gothic"/>
                <a:ea typeface="Century Gothic"/>
                <a:cs typeface="Century Gothic"/>
                <a:sym typeface="Century Gothic"/>
              </a:defRPr>
            </a:pPr>
            <a:r>
              <a:t>выбор таблицы, в которой находится поле, которое мы хотим изменить</a:t>
            </a:r>
          </a:p>
          <a:p>
            <a:pPr marL="210551" indent="-210551" algn="just">
              <a:buSzPct val="100000"/>
              <a:buChar char="•"/>
              <a:defRPr sz="2100">
                <a:latin typeface="Century Gothic"/>
                <a:ea typeface="Century Gothic"/>
                <a:cs typeface="Century Gothic"/>
                <a:sym typeface="Century Gothic"/>
              </a:defRPr>
            </a:pPr>
            <a:r>
              <a:t>запись нового значения</a:t>
            </a:r>
          </a:p>
          <a:p>
            <a:pPr marL="210551" indent="-210551" algn="just">
              <a:buSzPct val="100000"/>
              <a:buChar char="•"/>
              <a:defRPr sz="2100">
                <a:latin typeface="Century Gothic"/>
                <a:ea typeface="Century Gothic"/>
                <a:cs typeface="Century Gothic"/>
                <a:sym typeface="Century Gothic"/>
              </a:defRPr>
            </a:pPr>
            <a:r>
              <a:t>использование </a:t>
            </a:r>
            <a:r>
              <a:rPr b="1"/>
              <a:t>WHERE</a:t>
            </a:r>
            <a:r>
              <a:t>, чтобы обозначить конкретное место в таблице</a:t>
            </a:r>
          </a:p>
          <a:p>
            <a:pPr algn="just">
              <a:defRPr sz="2100">
                <a:latin typeface="Century Gothic"/>
                <a:ea typeface="Century Gothic"/>
                <a:cs typeface="Century Gothic"/>
                <a:sym typeface="Century Gothic"/>
              </a:defRPr>
            </a:pPr>
            <a:r>
              <a:t>Предположим, у нас есть таблица с самыми высокооценёнными сериалами всех времён. Однако у нас есть проблема: «Игра Престолов» обозначена как комедия и нам определённо нужно это изменить:</a:t>
            </a:r>
          </a:p>
          <a:p>
            <a:pPr algn="just">
              <a:defRPr sz="2100">
                <a:solidFill>
                  <a:schemeClr val="accent2">
                    <a:satOff val="-17172"/>
                    <a:lumOff val="-11098"/>
                  </a:schemeClr>
                </a:solidFill>
                <a:latin typeface="Century Gothic"/>
                <a:ea typeface="Century Gothic"/>
                <a:cs typeface="Century Gothic"/>
                <a:sym typeface="Century Gothic"/>
              </a:defRPr>
            </a:pPr>
            <a:r>
              <a:t>UPDATE tv_series </a:t>
            </a:r>
          </a:p>
          <a:p>
            <a:pPr algn="just">
              <a:defRPr sz="2100">
                <a:solidFill>
                  <a:schemeClr val="accent2">
                    <a:satOff val="-17172"/>
                    <a:lumOff val="-11098"/>
                  </a:schemeClr>
                </a:solidFill>
                <a:latin typeface="Century Gothic"/>
                <a:ea typeface="Century Gothic"/>
                <a:cs typeface="Century Gothic"/>
                <a:sym typeface="Century Gothic"/>
              </a:defRPr>
            </a:pPr>
            <a:r>
              <a:t>SET genre = 'drama' </a:t>
            </a:r>
          </a:p>
          <a:p>
            <a:pPr algn="just">
              <a:defRPr sz="2100">
                <a:solidFill>
                  <a:schemeClr val="accent2">
                    <a:satOff val="-17172"/>
                    <a:lumOff val="-11098"/>
                  </a:schemeClr>
                </a:solidFill>
                <a:latin typeface="Century Gothic"/>
                <a:ea typeface="Century Gothic"/>
                <a:cs typeface="Century Gothic"/>
                <a:sym typeface="Century Gothic"/>
              </a:defRPr>
            </a:pPr>
            <a:r>
              <a:t>WHERE name = 'Game of Thrones';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extBox 3"/>
          <p:cNvSpPr txBox="1"/>
          <p:nvPr/>
        </p:nvSpPr>
        <p:spPr>
          <a:xfrm>
            <a:off x="707872" y="672661"/>
            <a:ext cx="10744725" cy="21358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400">
                <a:solidFill>
                  <a:srgbClr val="333333"/>
                </a:solidFill>
                <a:latin typeface="Times New Roman"/>
                <a:ea typeface="Times New Roman"/>
                <a:cs typeface="Times New Roman"/>
                <a:sym typeface="Times New Roman"/>
              </a:defRPr>
            </a:pPr>
            <a:r>
              <a:t>Возможность </a:t>
            </a:r>
            <a:r>
              <a:rPr b="1"/>
              <a:t>обновлять записи</a:t>
            </a:r>
            <a:r>
              <a:t> в вашей базе данных это ключ к тому, чтобы ваши данные велись аккуратно, и был полный порядок. Если вы не можете </a:t>
            </a:r>
            <a:r>
              <a:rPr b="1"/>
              <a:t>редактировать данные</a:t>
            </a:r>
            <a:r>
              <a:t>, тогда ваша база станет бесполезной достаточно скоро.</a:t>
            </a:r>
          </a:p>
          <a:p>
            <a:pPr algn="just">
              <a:defRPr sz="2400">
                <a:solidFill>
                  <a:srgbClr val="333333"/>
                </a:solidFill>
                <a:latin typeface="Times New Roman"/>
                <a:ea typeface="Times New Roman"/>
                <a:cs typeface="Times New Roman"/>
                <a:sym typeface="Times New Roman"/>
              </a:defRPr>
            </a:pPr>
            <a:r>
              <a:t>Здесь мы использовали команду </a:t>
            </a:r>
            <a:r>
              <a:rPr b="1"/>
              <a:t>SQL UPDATE</a:t>
            </a:r>
            <a:r>
              <a:t>, чтобы обновить таблицу альбомов. Здесь вы можете использовать команду </a:t>
            </a:r>
            <a:r>
              <a:rPr b="1"/>
              <a:t>SET</a:t>
            </a:r>
            <a:r>
              <a:t>, чтобы изменить поле.</a:t>
            </a:r>
          </a:p>
        </p:txBody>
      </p:sp>
      <p:pic>
        <p:nvPicPr>
          <p:cNvPr id="227" name="Рисунок 5" descr="Рисунок 5"/>
          <p:cNvPicPr>
            <a:picLocks noChangeAspect="1"/>
          </p:cNvPicPr>
          <p:nvPr/>
        </p:nvPicPr>
        <p:blipFill>
          <a:blip r:embed="rId2">
            <a:extLst/>
          </a:blip>
          <a:stretch>
            <a:fillRect/>
          </a:stretch>
        </p:blipFill>
        <p:spPr>
          <a:xfrm>
            <a:off x="1489761" y="3524103"/>
            <a:ext cx="8883316" cy="202536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Заголовок 1"/>
          <p:cNvSpPr txBox="1"/>
          <p:nvPr>
            <p:ph type="title"/>
          </p:nvPr>
        </p:nvSpPr>
        <p:spPr>
          <a:xfrm>
            <a:off x="856619" y="1444303"/>
            <a:ext cx="10478762" cy="3969394"/>
          </a:xfrm>
          <a:prstGeom prst="rect">
            <a:avLst/>
          </a:prstGeom>
        </p:spPr>
        <p:txBody>
          <a:bodyPr/>
          <a:lstStyle/>
          <a:p>
            <a:pPr algn="just" defTabSz="804672">
              <a:defRPr sz="3500">
                <a:latin typeface="Times New Roman"/>
                <a:ea typeface="Times New Roman"/>
                <a:cs typeface="Times New Roman"/>
                <a:sym typeface="Times New Roman"/>
              </a:defRPr>
            </a:pPr>
            <a:r>
              <a:t>Задание №3</a:t>
            </a:r>
            <a:br/>
            <a:br/>
            <a:r>
              <a:rPr sz="3100"/>
              <a:t>Создайте новую Базу данных</a:t>
            </a:r>
            <a:br>
              <a:rPr sz="3100"/>
            </a:br>
            <a:r>
              <a:rPr sz="3100"/>
              <a:t>Поля: id, 2 целочисленных поля</a:t>
            </a:r>
            <a:br>
              <a:rPr sz="3100"/>
            </a:br>
            <a:r>
              <a:rPr sz="3100"/>
              <a:t>Целочисленные поля заполняются рандомно от 0 до 9</a:t>
            </a:r>
            <a:br>
              <a:rPr sz="3100"/>
            </a:br>
            <a:r>
              <a:rPr sz="3100"/>
              <a:t>Выберите случайную запись из БД</a:t>
            </a:r>
            <a:br>
              <a:rPr sz="3100"/>
            </a:br>
            <a:r>
              <a:rPr sz="3100"/>
              <a:t>Если каждое число данной записи чётное, то удалите эту запись, если нечётное, то обновите данные в ней на(2,2) </a:t>
            </a:r>
            <a:br>
              <a:rPr sz="3100"/>
            </a:b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TextBox 4"/>
          <p:cNvSpPr txBox="1"/>
          <p:nvPr/>
        </p:nvSpPr>
        <p:spPr>
          <a:xfrm>
            <a:off x="602765" y="612844"/>
            <a:ext cx="10776262" cy="41932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400">
                <a:latin typeface="Times New Roman"/>
                <a:ea typeface="Times New Roman"/>
                <a:cs typeface="Times New Roman"/>
                <a:sym typeface="Times New Roman"/>
              </a:defRPr>
            </a:pPr>
            <a:r>
              <a:t>Базы данных можно классифицировать исходя из способов организации их хранения и обработки:</a:t>
            </a:r>
          </a:p>
          <a:p>
            <a:pPr marL="457200" indent="-457200" algn="just">
              <a:buSzPct val="100000"/>
              <a:buAutoNum type="arabicPeriod" startAt="1"/>
              <a:defRPr b="1" sz="2400">
                <a:latin typeface="Times New Roman"/>
                <a:ea typeface="Times New Roman"/>
                <a:cs typeface="Times New Roman"/>
                <a:sym typeface="Times New Roman"/>
              </a:defRPr>
            </a:pPr>
            <a:r>
              <a:t>Иерархическая</a:t>
            </a:r>
            <a:r>
              <a:rPr b="0"/>
              <a:t>. Такую базу данных</a:t>
            </a:r>
          </a:p>
          <a:p>
            <a:pPr algn="just">
              <a:defRPr sz="2400">
                <a:latin typeface="Times New Roman"/>
                <a:ea typeface="Times New Roman"/>
                <a:cs typeface="Times New Roman"/>
                <a:sym typeface="Times New Roman"/>
              </a:defRPr>
            </a:pPr>
            <a:r>
              <a:t>можно изобразить в виде дерева, состоящего</a:t>
            </a:r>
          </a:p>
          <a:p>
            <a:pPr algn="just">
              <a:defRPr sz="2400">
                <a:latin typeface="Times New Roman"/>
                <a:ea typeface="Times New Roman"/>
                <a:cs typeface="Times New Roman"/>
                <a:sym typeface="Times New Roman"/>
              </a:defRPr>
            </a:pPr>
            <a:r>
              <a:t>из объектов различных уровней.</a:t>
            </a:r>
          </a:p>
          <a:p>
            <a:pPr algn="just">
              <a:defRPr b="1" sz="2400">
                <a:latin typeface="Times New Roman"/>
                <a:ea typeface="Times New Roman"/>
                <a:cs typeface="Times New Roman"/>
                <a:sym typeface="Times New Roman"/>
              </a:defRPr>
            </a:pPr>
            <a:r>
              <a:t>2. Сетевая.</a:t>
            </a:r>
            <a:r>
              <a:rPr b="0"/>
              <a:t> Является обобщением </a:t>
            </a:r>
          </a:p>
          <a:p>
            <a:pPr algn="just">
              <a:defRPr sz="2400">
                <a:latin typeface="Times New Roman"/>
                <a:ea typeface="Times New Roman"/>
                <a:cs typeface="Times New Roman"/>
                <a:sym typeface="Times New Roman"/>
              </a:defRPr>
            </a:pPr>
            <a:r>
              <a:t>иерархической, т. е. каждый элемент </a:t>
            </a:r>
          </a:p>
          <a:p>
            <a:pPr algn="just">
              <a:defRPr sz="2400">
                <a:latin typeface="Times New Roman"/>
                <a:ea typeface="Times New Roman"/>
                <a:cs typeface="Times New Roman"/>
                <a:sym typeface="Times New Roman"/>
              </a:defRPr>
            </a:pPr>
            <a:r>
              <a:t>вышестоящего уровня может быть связан с </a:t>
            </a:r>
          </a:p>
          <a:p>
            <a:pPr algn="just">
              <a:defRPr sz="2400">
                <a:latin typeface="Times New Roman"/>
                <a:ea typeface="Times New Roman"/>
                <a:cs typeface="Times New Roman"/>
                <a:sym typeface="Times New Roman"/>
              </a:defRPr>
            </a:pPr>
            <a:r>
              <a:t>любыми элементами следующего уровня.</a:t>
            </a:r>
          </a:p>
          <a:p>
            <a:pPr algn="just">
              <a:defRPr b="1" sz="2400">
                <a:latin typeface="Times New Roman"/>
                <a:ea typeface="Times New Roman"/>
                <a:cs typeface="Times New Roman"/>
                <a:sym typeface="Times New Roman"/>
              </a:defRPr>
            </a:pPr>
            <a:r>
              <a:t>3. Реляционная. </a:t>
            </a:r>
            <a:r>
              <a:rPr b="0"/>
              <a:t>Такая база данных </a:t>
            </a:r>
          </a:p>
          <a:p>
            <a:pPr algn="just">
              <a:defRPr sz="2400">
                <a:latin typeface="Times New Roman"/>
                <a:ea typeface="Times New Roman"/>
                <a:cs typeface="Times New Roman"/>
                <a:sym typeface="Times New Roman"/>
              </a:defRPr>
            </a:pPr>
            <a:r>
              <a:t>организована в виде таблиц, между </a:t>
            </a:r>
          </a:p>
          <a:p>
            <a:pPr algn="just">
              <a:defRPr sz="2400">
                <a:latin typeface="Times New Roman"/>
                <a:ea typeface="Times New Roman"/>
                <a:cs typeface="Times New Roman"/>
                <a:sym typeface="Times New Roman"/>
              </a:defRPr>
            </a:pPr>
            <a:r>
              <a:t>которыми установлены связи.</a:t>
            </a:r>
          </a:p>
        </p:txBody>
      </p:sp>
      <p:pic>
        <p:nvPicPr>
          <p:cNvPr id="143" name="Рисунок 7" descr="Рисунок 7"/>
          <p:cNvPicPr>
            <a:picLocks noChangeAspect="1"/>
          </p:cNvPicPr>
          <p:nvPr/>
        </p:nvPicPr>
        <p:blipFill>
          <a:blip r:embed="rId2">
            <a:extLst/>
          </a:blip>
          <a:stretch>
            <a:fillRect/>
          </a:stretch>
        </p:blipFill>
        <p:spPr>
          <a:xfrm>
            <a:off x="6621515" y="2196663"/>
            <a:ext cx="5129051" cy="3846787"/>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Заголовок 1"/>
          <p:cNvSpPr txBox="1"/>
          <p:nvPr>
            <p:ph type="title"/>
          </p:nvPr>
        </p:nvSpPr>
        <p:spPr>
          <a:xfrm>
            <a:off x="937124" y="190646"/>
            <a:ext cx="10058401" cy="1371605"/>
          </a:xfrm>
          <a:prstGeom prst="rect">
            <a:avLst/>
          </a:prstGeom>
        </p:spPr>
        <p:txBody>
          <a:bodyPr/>
          <a:lstStyle>
            <a:lvl1pPr algn="ctr">
              <a:defRPr>
                <a:latin typeface="Times New Roman"/>
                <a:ea typeface="Times New Roman"/>
                <a:cs typeface="Times New Roman"/>
                <a:sym typeface="Times New Roman"/>
              </a:defRPr>
            </a:lvl1pPr>
          </a:lstStyle>
          <a:p>
            <a:pPr/>
            <a:r>
              <a:t>Решение:</a:t>
            </a:r>
          </a:p>
        </p:txBody>
      </p:sp>
      <p:pic>
        <p:nvPicPr>
          <p:cNvPr id="232" name="Рисунок 3" descr="Рисунок 3"/>
          <p:cNvPicPr>
            <a:picLocks noChangeAspect="1"/>
          </p:cNvPicPr>
          <p:nvPr/>
        </p:nvPicPr>
        <p:blipFill>
          <a:blip r:embed="rId2">
            <a:extLst/>
          </a:blip>
          <a:stretch>
            <a:fillRect/>
          </a:stretch>
        </p:blipFill>
        <p:spPr>
          <a:xfrm>
            <a:off x="756220" y="2072763"/>
            <a:ext cx="10679560" cy="308781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Рисунок 4" descr="Рисунок 4"/>
          <p:cNvPicPr>
            <a:picLocks noChangeAspect="1"/>
          </p:cNvPicPr>
          <p:nvPr/>
        </p:nvPicPr>
        <p:blipFill>
          <a:blip r:embed="rId2">
            <a:extLst/>
          </a:blip>
          <a:stretch>
            <a:fillRect/>
          </a:stretch>
        </p:blipFill>
        <p:spPr>
          <a:xfrm>
            <a:off x="2268083" y="878083"/>
            <a:ext cx="7655833" cy="3211162"/>
          </a:xfrm>
          <a:prstGeom prst="rect">
            <a:avLst/>
          </a:prstGeom>
          <a:ln w="12700">
            <a:miter lim="400000"/>
          </a:ln>
        </p:spPr>
      </p:pic>
      <p:pic>
        <p:nvPicPr>
          <p:cNvPr id="235" name="Рисунок 10" descr="Рисунок 10"/>
          <p:cNvPicPr>
            <a:picLocks noChangeAspect="1"/>
          </p:cNvPicPr>
          <p:nvPr/>
        </p:nvPicPr>
        <p:blipFill>
          <a:blip r:embed="rId3">
            <a:extLst/>
          </a:blip>
          <a:stretch>
            <a:fillRect/>
          </a:stretch>
        </p:blipFill>
        <p:spPr>
          <a:xfrm>
            <a:off x="2268079" y="4320470"/>
            <a:ext cx="7655837" cy="174717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Заголовок 1"/>
          <p:cNvSpPr txBox="1"/>
          <p:nvPr>
            <p:ph type="title"/>
          </p:nvPr>
        </p:nvSpPr>
        <p:spPr>
          <a:xfrm>
            <a:off x="856188" y="1316689"/>
            <a:ext cx="10479624" cy="4224621"/>
          </a:xfrm>
          <a:prstGeom prst="rect">
            <a:avLst/>
          </a:prstGeom>
        </p:spPr>
        <p:txBody>
          <a:bodyPr/>
          <a:lstStyle/>
          <a:p>
            <a:pPr algn="just" defTabSz="850391">
              <a:defRPr sz="3700">
                <a:latin typeface="Times New Roman"/>
                <a:ea typeface="Times New Roman"/>
                <a:cs typeface="Times New Roman"/>
                <a:sym typeface="Times New Roman"/>
              </a:defRPr>
            </a:pPr>
            <a:r>
              <a:t>Задание №4</a:t>
            </a:r>
            <a:br/>
            <a:br/>
            <a:r>
              <a:rPr sz="2900"/>
              <a:t>Создайте метод класса для работы с БД</a:t>
            </a:r>
            <a:br>
              <a:rPr sz="2900"/>
            </a:br>
            <a:r>
              <a:rPr sz="2900"/>
              <a:t>В БД</a:t>
            </a:r>
            <a:br>
              <a:rPr sz="2900"/>
            </a:br>
            <a:r>
              <a:rPr sz="2900"/>
              <a:t>Если передан 1 аргумент, вставить в таблицу запись с числом 3</a:t>
            </a:r>
            <a:br>
              <a:rPr sz="2900"/>
            </a:br>
            <a:r>
              <a:rPr sz="2900"/>
              <a:t>Если переданы 2 аргумента: проверить или второй аргумент является числом. Если условие верно, то удалить первую запись с БД</a:t>
            </a:r>
            <a:br>
              <a:rPr sz="2900"/>
            </a:br>
            <a:r>
              <a:rPr sz="2900"/>
              <a:t>Если переданы 2 аргумента, их значения не известны, а 3 является числом, то обновить на число 77 запись 3.</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Заголовок 1"/>
          <p:cNvSpPr txBox="1"/>
          <p:nvPr>
            <p:ph type="title"/>
          </p:nvPr>
        </p:nvSpPr>
        <p:spPr>
          <a:xfrm>
            <a:off x="937124" y="190646"/>
            <a:ext cx="10058401" cy="1371605"/>
          </a:xfrm>
          <a:prstGeom prst="rect">
            <a:avLst/>
          </a:prstGeom>
        </p:spPr>
        <p:txBody>
          <a:bodyPr/>
          <a:lstStyle>
            <a:lvl1pPr algn="ctr">
              <a:defRPr>
                <a:latin typeface="Times New Roman"/>
                <a:ea typeface="Times New Roman"/>
                <a:cs typeface="Times New Roman"/>
                <a:sym typeface="Times New Roman"/>
              </a:defRPr>
            </a:lvl1pPr>
          </a:lstStyle>
          <a:p>
            <a:pPr/>
            <a:r>
              <a:t>Решение:</a:t>
            </a:r>
          </a:p>
        </p:txBody>
      </p:sp>
      <p:pic>
        <p:nvPicPr>
          <p:cNvPr id="240" name="Рисунок 3" descr="Рисунок 3"/>
          <p:cNvPicPr>
            <a:picLocks noChangeAspect="1"/>
          </p:cNvPicPr>
          <p:nvPr/>
        </p:nvPicPr>
        <p:blipFill>
          <a:blip r:embed="rId2">
            <a:extLst/>
          </a:blip>
          <a:stretch>
            <a:fillRect/>
          </a:stretch>
        </p:blipFill>
        <p:spPr>
          <a:xfrm>
            <a:off x="1100002" y="1572759"/>
            <a:ext cx="9732645" cy="454426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Заголовок 1"/>
          <p:cNvSpPr txBox="1"/>
          <p:nvPr>
            <p:ph type="title"/>
          </p:nvPr>
        </p:nvSpPr>
        <p:spPr>
          <a:xfrm>
            <a:off x="937124" y="190646"/>
            <a:ext cx="10058401" cy="1371605"/>
          </a:xfrm>
          <a:prstGeom prst="rect">
            <a:avLst/>
          </a:prstGeom>
        </p:spPr>
        <p:txBody>
          <a:bodyPr/>
          <a:lstStyle>
            <a:lvl1pPr algn="ctr">
              <a:defRPr>
                <a:latin typeface="Times New Roman"/>
                <a:ea typeface="Times New Roman"/>
                <a:cs typeface="Times New Roman"/>
                <a:sym typeface="Times New Roman"/>
              </a:defRPr>
            </a:lvl1pPr>
          </a:lstStyle>
          <a:p>
            <a:pPr/>
            <a:r>
              <a:t>Решение:</a:t>
            </a:r>
          </a:p>
        </p:txBody>
      </p:sp>
      <p:pic>
        <p:nvPicPr>
          <p:cNvPr id="243" name="Рисунок 4" descr="Рисунок 4"/>
          <p:cNvPicPr>
            <a:picLocks noChangeAspect="1"/>
          </p:cNvPicPr>
          <p:nvPr/>
        </p:nvPicPr>
        <p:blipFill>
          <a:blip r:embed="rId2">
            <a:extLst/>
          </a:blip>
          <a:stretch>
            <a:fillRect/>
          </a:stretch>
        </p:blipFill>
        <p:spPr>
          <a:xfrm>
            <a:off x="1208258" y="1796093"/>
            <a:ext cx="9787267" cy="326581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import sqlite3 as sql…"/>
          <p:cNvSpPr txBox="1"/>
          <p:nvPr/>
        </p:nvSpPr>
        <p:spPr>
          <a:xfrm>
            <a:off x="363634" y="354329"/>
            <a:ext cx="4505099" cy="5933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900">
                <a:solidFill>
                  <a:srgbClr val="C586C0"/>
                </a:solidFill>
                <a:latin typeface="Century Gothic"/>
                <a:ea typeface="Century Gothic"/>
                <a:cs typeface="Century Gothic"/>
                <a:sym typeface="Century Gothic"/>
              </a:defRPr>
            </a:pPr>
            <a:r>
              <a:t>import</a:t>
            </a:r>
            <a:r>
              <a:rPr>
                <a:solidFill>
                  <a:srgbClr val="000000"/>
                </a:solidFill>
              </a:rPr>
              <a:t> sqlite3 </a:t>
            </a:r>
            <a:r>
              <a:t>as</a:t>
            </a:r>
            <a:r>
              <a:rPr>
                <a:solidFill>
                  <a:srgbClr val="000000"/>
                </a:solidFill>
              </a:rPr>
              <a:t> sql</a:t>
            </a:r>
          </a:p>
          <a:p>
            <a:pPr>
              <a:defRPr sz="1900">
                <a:latin typeface="Century Gothic"/>
                <a:ea typeface="Century Gothic"/>
                <a:cs typeface="Century Gothic"/>
                <a:sym typeface="Century Gothic"/>
              </a:defRPr>
            </a:pPr>
          </a:p>
          <a:p>
            <a:pPr>
              <a:defRPr sz="1900">
                <a:latin typeface="Century Gothic"/>
                <a:ea typeface="Century Gothic"/>
                <a:cs typeface="Century Gothic"/>
                <a:sym typeface="Century Gothic"/>
              </a:defRPr>
            </a:pPr>
          </a:p>
          <a:p>
            <a:pPr>
              <a:defRPr sz="1900">
                <a:solidFill>
                  <a:srgbClr val="569CD6"/>
                </a:solidFill>
                <a:latin typeface="Century Gothic"/>
                <a:ea typeface="Century Gothic"/>
                <a:cs typeface="Century Gothic"/>
                <a:sym typeface="Century Gothic"/>
              </a:defRPr>
            </a:pPr>
            <a:r>
              <a:t>class</a:t>
            </a:r>
            <a:r>
              <a:rPr>
                <a:solidFill>
                  <a:srgbClr val="000000"/>
                </a:solidFill>
              </a:rPr>
              <a:t> DBWorker</a:t>
            </a:r>
            <a:r>
              <a:rPr>
                <a:solidFill>
                  <a:srgbClr val="DCDCDC"/>
                </a:solidFill>
              </a:rPr>
              <a:t>:</a:t>
            </a:r>
          </a:p>
          <a:p>
            <a:pPr>
              <a:defRPr sz="1900">
                <a:solidFill>
                  <a:srgbClr val="D4D4D4"/>
                </a:solidFill>
                <a:latin typeface="Century Gothic"/>
                <a:ea typeface="Century Gothic"/>
                <a:cs typeface="Century Gothic"/>
                <a:sym typeface="Century Gothic"/>
              </a:defRPr>
            </a:pPr>
            <a:r>
              <a:t>  </a:t>
            </a:r>
            <a:r>
              <a:rPr>
                <a:solidFill>
                  <a:srgbClr val="569CD6"/>
                </a:solidFill>
              </a:rPr>
              <a:t>def</a:t>
            </a:r>
            <a:r>
              <a:t> </a:t>
            </a:r>
            <a:r>
              <a:rPr>
                <a:solidFill>
                  <a:srgbClr val="000000"/>
                </a:solidFill>
              </a:rPr>
              <a:t>__init__</a:t>
            </a:r>
            <a:r>
              <a:t>(</a:t>
            </a:r>
            <a:r>
              <a:rPr>
                <a:solidFill>
                  <a:srgbClr val="9CDCFE"/>
                </a:solidFill>
              </a:rPr>
              <a:t>self</a:t>
            </a:r>
            <a:r>
              <a:t>, </a:t>
            </a:r>
            <a:r>
              <a:rPr>
                <a:solidFill>
                  <a:srgbClr val="9CDCFE"/>
                </a:solidFill>
              </a:rPr>
              <a:t>db_name</a:t>
            </a:r>
            <a:r>
              <a:t>)</a:t>
            </a:r>
            <a:r>
              <a:rPr>
                <a:solidFill>
                  <a:srgbClr val="DCDCDC"/>
                </a:solidFill>
              </a:rPr>
              <a:t>:</a:t>
            </a:r>
          </a:p>
          <a:p>
            <a:pPr>
              <a:defRPr sz="1900">
                <a:latin typeface="Century Gothic"/>
                <a:ea typeface="Century Gothic"/>
                <a:cs typeface="Century Gothic"/>
                <a:sym typeface="Century Gothic"/>
              </a:defRPr>
            </a:pPr>
            <a:r>
              <a:t>    </a:t>
            </a:r>
            <a:r>
              <a:rPr>
                <a:solidFill>
                  <a:srgbClr val="9CDCFE"/>
                </a:solidFill>
              </a:rPr>
              <a:t>self</a:t>
            </a:r>
            <a:r>
              <a:t>.cur_db = sql.connect</a:t>
            </a:r>
            <a:r>
              <a:rPr>
                <a:solidFill>
                  <a:srgbClr val="DCDCDC"/>
                </a:solidFill>
              </a:rPr>
              <a:t>(</a:t>
            </a:r>
            <a:r>
              <a:t>db_name</a:t>
            </a:r>
            <a:r>
              <a:rPr>
                <a:solidFill>
                  <a:srgbClr val="DCDCDC"/>
                </a:solidFill>
              </a:rPr>
              <a:t>)</a:t>
            </a:r>
          </a:p>
          <a:p>
            <a:pPr>
              <a:defRPr sz="1900">
                <a:latin typeface="Century Gothic"/>
                <a:ea typeface="Century Gothic"/>
                <a:cs typeface="Century Gothic"/>
                <a:sym typeface="Century Gothic"/>
              </a:defRPr>
            </a:pPr>
            <a:r>
              <a:t>    </a:t>
            </a:r>
            <a:r>
              <a:rPr>
                <a:solidFill>
                  <a:srgbClr val="9CDCFE"/>
                </a:solidFill>
              </a:rPr>
              <a:t>self</a:t>
            </a:r>
            <a:r>
              <a:t>.cursor = </a:t>
            </a:r>
            <a:r>
              <a:rPr>
                <a:solidFill>
                  <a:srgbClr val="569CD6"/>
                </a:solidFill>
              </a:rPr>
              <a:t>None</a:t>
            </a:r>
          </a:p>
          <a:p>
            <a:pPr>
              <a:defRPr sz="1900">
                <a:latin typeface="Century Gothic"/>
                <a:ea typeface="Century Gothic"/>
                <a:cs typeface="Century Gothic"/>
                <a:sym typeface="Century Gothic"/>
              </a:defRPr>
            </a:pPr>
            <a:r>
              <a:t>    </a:t>
            </a:r>
            <a:r>
              <a:rPr>
                <a:solidFill>
                  <a:srgbClr val="9CDCFE"/>
                </a:solidFill>
              </a:rPr>
              <a:t>self</a:t>
            </a:r>
            <a:r>
              <a:t>.result = </a:t>
            </a:r>
            <a:r>
              <a:rPr>
                <a:solidFill>
                  <a:srgbClr val="569CD6"/>
                </a:solidFill>
              </a:rPr>
              <a:t>None</a:t>
            </a:r>
          </a:p>
          <a:p>
            <a:pPr>
              <a:defRPr sz="1900">
                <a:latin typeface="Century Gothic"/>
                <a:ea typeface="Century Gothic"/>
                <a:cs typeface="Century Gothic"/>
                <a:sym typeface="Century Gothic"/>
              </a:defRPr>
            </a:pPr>
          </a:p>
          <a:p>
            <a:pPr>
              <a:defRPr sz="1900">
                <a:solidFill>
                  <a:srgbClr val="D4D4D4"/>
                </a:solidFill>
                <a:latin typeface="Century Gothic"/>
                <a:ea typeface="Century Gothic"/>
                <a:cs typeface="Century Gothic"/>
                <a:sym typeface="Century Gothic"/>
              </a:defRPr>
            </a:pPr>
            <a:r>
              <a:t>  </a:t>
            </a:r>
            <a:r>
              <a:rPr>
                <a:solidFill>
                  <a:srgbClr val="569CD6"/>
                </a:solidFill>
              </a:rPr>
              <a:t>def</a:t>
            </a:r>
            <a:r>
              <a:t> </a:t>
            </a:r>
            <a:r>
              <a:rPr>
                <a:solidFill>
                  <a:srgbClr val="000000"/>
                </a:solidFill>
              </a:rPr>
              <a:t>connect_db</a:t>
            </a:r>
            <a:r>
              <a:t>(</a:t>
            </a:r>
            <a:r>
              <a:rPr>
                <a:solidFill>
                  <a:srgbClr val="9CDCFE"/>
                </a:solidFill>
              </a:rPr>
              <a:t>self</a:t>
            </a:r>
            <a:r>
              <a:t>)</a:t>
            </a:r>
            <a:r>
              <a:rPr>
                <a:solidFill>
                  <a:srgbClr val="DCDCDC"/>
                </a:solidFill>
              </a:rPr>
              <a:t>:</a:t>
            </a:r>
          </a:p>
          <a:p>
            <a:pPr>
              <a:defRPr sz="1900">
                <a:latin typeface="Century Gothic"/>
                <a:ea typeface="Century Gothic"/>
                <a:cs typeface="Century Gothic"/>
                <a:sym typeface="Century Gothic"/>
              </a:defRPr>
            </a:pPr>
            <a:r>
              <a:t>    </a:t>
            </a:r>
            <a:r>
              <a:rPr>
                <a:solidFill>
                  <a:srgbClr val="9CDCFE"/>
                </a:solidFill>
              </a:rPr>
              <a:t>self</a:t>
            </a:r>
            <a:r>
              <a:t>.cursor = </a:t>
            </a:r>
            <a:r>
              <a:rPr>
                <a:solidFill>
                  <a:srgbClr val="9CDCFE"/>
                </a:solidFill>
              </a:rPr>
              <a:t>self</a:t>
            </a:r>
            <a:r>
              <a:t>.cur_db.cursor</a:t>
            </a:r>
            <a:r>
              <a:rPr>
                <a:solidFill>
                  <a:srgbClr val="DCDCDC"/>
                </a:solidFill>
              </a:rPr>
              <a:t>()</a:t>
            </a:r>
          </a:p>
          <a:p>
            <a:pPr>
              <a:defRPr sz="1900">
                <a:latin typeface="Century Gothic"/>
                <a:ea typeface="Century Gothic"/>
                <a:cs typeface="Century Gothic"/>
                <a:sym typeface="Century Gothic"/>
              </a:defRPr>
            </a:pPr>
          </a:p>
          <a:p>
            <a:pPr>
              <a:defRPr sz="1900">
                <a:solidFill>
                  <a:srgbClr val="D4D4D4"/>
                </a:solidFill>
                <a:latin typeface="Century Gothic"/>
                <a:ea typeface="Century Gothic"/>
                <a:cs typeface="Century Gothic"/>
                <a:sym typeface="Century Gothic"/>
              </a:defRPr>
            </a:pPr>
            <a:r>
              <a:t>  </a:t>
            </a:r>
            <a:r>
              <a:rPr>
                <a:solidFill>
                  <a:srgbClr val="569CD6"/>
                </a:solidFill>
              </a:rPr>
              <a:t>def</a:t>
            </a:r>
            <a:r>
              <a:t> </a:t>
            </a:r>
            <a:r>
              <a:rPr>
                <a:solidFill>
                  <a:srgbClr val="000000"/>
                </a:solidFill>
              </a:rPr>
              <a:t>use_query</a:t>
            </a:r>
            <a:r>
              <a:t>(</a:t>
            </a:r>
            <a:r>
              <a:rPr>
                <a:solidFill>
                  <a:srgbClr val="9CDCFE"/>
                </a:solidFill>
              </a:rPr>
              <a:t>self</a:t>
            </a:r>
            <a:r>
              <a:t>, </a:t>
            </a:r>
            <a:r>
              <a:rPr>
                <a:solidFill>
                  <a:srgbClr val="9CDCFE"/>
                </a:solidFill>
              </a:rPr>
              <a:t>query</a:t>
            </a:r>
            <a:r>
              <a:t>)</a:t>
            </a:r>
            <a:r>
              <a:rPr>
                <a:solidFill>
                  <a:srgbClr val="DCDCDC"/>
                </a:solidFill>
              </a:rPr>
              <a:t>:</a:t>
            </a:r>
          </a:p>
          <a:p>
            <a:pPr>
              <a:defRPr sz="1900">
                <a:latin typeface="Century Gothic"/>
                <a:ea typeface="Century Gothic"/>
                <a:cs typeface="Century Gothic"/>
                <a:sym typeface="Century Gothic"/>
              </a:defRPr>
            </a:pPr>
            <a:r>
              <a:t>      </a:t>
            </a:r>
            <a:r>
              <a:rPr>
                <a:solidFill>
                  <a:srgbClr val="9CDCFE"/>
                </a:solidFill>
              </a:rPr>
              <a:t>self</a:t>
            </a:r>
            <a:r>
              <a:t>.cursor.execute</a:t>
            </a:r>
            <a:r>
              <a:rPr>
                <a:solidFill>
                  <a:srgbClr val="DCDCDC"/>
                </a:solidFill>
              </a:rPr>
              <a:t>(</a:t>
            </a:r>
            <a:r>
              <a:t>query</a:t>
            </a:r>
            <a:r>
              <a:rPr>
                <a:solidFill>
                  <a:srgbClr val="DCDCDC"/>
                </a:solidFill>
              </a:rPr>
              <a:t>)</a:t>
            </a:r>
          </a:p>
          <a:p>
            <a:pPr>
              <a:defRPr sz="1900">
                <a:latin typeface="Century Gothic"/>
                <a:ea typeface="Century Gothic"/>
                <a:cs typeface="Century Gothic"/>
                <a:sym typeface="Century Gothic"/>
              </a:defRPr>
            </a:pPr>
            <a:r>
              <a:t>      </a:t>
            </a:r>
            <a:r>
              <a:rPr>
                <a:solidFill>
                  <a:srgbClr val="9CDCFE"/>
                </a:solidFill>
              </a:rPr>
              <a:t>self</a:t>
            </a:r>
            <a:r>
              <a:t>.result = </a:t>
            </a:r>
            <a:r>
              <a:rPr>
                <a:solidFill>
                  <a:srgbClr val="9CDCFE"/>
                </a:solidFill>
              </a:rPr>
              <a:t>self</a:t>
            </a:r>
            <a:r>
              <a:t>.cursor.fetchall</a:t>
            </a:r>
            <a:r>
              <a:rPr>
                <a:solidFill>
                  <a:srgbClr val="DCDCDC"/>
                </a:solidFill>
              </a:rPr>
              <a:t>()</a:t>
            </a:r>
          </a:p>
          <a:p>
            <a:pPr>
              <a:defRPr sz="1900">
                <a:latin typeface="Century Gothic"/>
                <a:ea typeface="Century Gothic"/>
                <a:cs typeface="Century Gothic"/>
                <a:sym typeface="Century Gothic"/>
              </a:defRPr>
            </a:pPr>
            <a:r>
              <a:t>      </a:t>
            </a:r>
            <a:r>
              <a:rPr>
                <a:solidFill>
                  <a:srgbClr val="9CDCFE"/>
                </a:solidFill>
              </a:rPr>
              <a:t>self</a:t>
            </a:r>
            <a:r>
              <a:t>.cur_db.commit</a:t>
            </a:r>
            <a:r>
              <a:rPr>
                <a:solidFill>
                  <a:srgbClr val="DCDCDC"/>
                </a:solidFill>
              </a:rPr>
              <a:t>()</a:t>
            </a:r>
          </a:p>
          <a:p>
            <a:pPr>
              <a:defRPr sz="1900">
                <a:latin typeface="Century Gothic"/>
                <a:ea typeface="Century Gothic"/>
                <a:cs typeface="Century Gothic"/>
                <a:sym typeface="Century Gothic"/>
              </a:defRPr>
            </a:pPr>
          </a:p>
          <a:p>
            <a:pPr>
              <a:defRPr sz="1900">
                <a:solidFill>
                  <a:srgbClr val="D4D4D4"/>
                </a:solidFill>
                <a:latin typeface="Century Gothic"/>
                <a:ea typeface="Century Gothic"/>
                <a:cs typeface="Century Gothic"/>
                <a:sym typeface="Century Gothic"/>
              </a:defRPr>
            </a:pPr>
            <a:r>
              <a:t>  </a:t>
            </a:r>
            <a:r>
              <a:rPr>
                <a:solidFill>
                  <a:srgbClr val="569CD6"/>
                </a:solidFill>
              </a:rPr>
              <a:t>def</a:t>
            </a:r>
            <a:r>
              <a:t> </a:t>
            </a:r>
            <a:r>
              <a:rPr>
                <a:solidFill>
                  <a:srgbClr val="000000"/>
                </a:solidFill>
              </a:rPr>
              <a:t>return_result</a:t>
            </a:r>
            <a:r>
              <a:t>(</a:t>
            </a:r>
            <a:r>
              <a:rPr>
                <a:solidFill>
                  <a:srgbClr val="9CDCFE"/>
                </a:solidFill>
              </a:rPr>
              <a:t>self</a:t>
            </a:r>
            <a:r>
              <a:t>)</a:t>
            </a:r>
            <a:r>
              <a:rPr>
                <a:solidFill>
                  <a:srgbClr val="DCDCDC"/>
                </a:solidFill>
              </a:rPr>
              <a:t>:</a:t>
            </a:r>
          </a:p>
          <a:p>
            <a:pPr>
              <a:defRPr sz="1900">
                <a:latin typeface="Century Gothic"/>
                <a:ea typeface="Century Gothic"/>
                <a:cs typeface="Century Gothic"/>
                <a:sym typeface="Century Gothic"/>
              </a:defRPr>
            </a:pPr>
            <a:r>
              <a:t>    </a:t>
            </a:r>
            <a:r>
              <a:rPr>
                <a:solidFill>
                  <a:srgbClr val="C586C0"/>
                </a:solidFill>
              </a:rPr>
              <a:t>return</a:t>
            </a:r>
            <a:r>
              <a:t> </a:t>
            </a:r>
            <a:r>
              <a:rPr>
                <a:solidFill>
                  <a:srgbClr val="9CDCFE"/>
                </a:solidFill>
              </a:rPr>
              <a:t>self</a:t>
            </a:r>
            <a:r>
              <a:t>.result  </a:t>
            </a:r>
            <a:r>
              <a:rPr sz="1800"/>
              <a:t>  </a:t>
            </a:r>
          </a:p>
        </p:txBody>
      </p:sp>
      <p:sp>
        <p:nvSpPr>
          <p:cNvPr id="246" name="my_db = DBWorker('test.db')…"/>
          <p:cNvSpPr txBox="1"/>
          <p:nvPr/>
        </p:nvSpPr>
        <p:spPr>
          <a:xfrm>
            <a:off x="5866805" y="2125978"/>
            <a:ext cx="5949859" cy="2326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Century Gothic"/>
                <a:ea typeface="Century Gothic"/>
                <a:cs typeface="Century Gothic"/>
                <a:sym typeface="Century Gothic"/>
              </a:defRPr>
            </a:pPr>
            <a:r>
              <a:t>my_db = DBWorker</a:t>
            </a:r>
            <a:r>
              <a:rPr>
                <a:solidFill>
                  <a:srgbClr val="DCDCDC"/>
                </a:solidFill>
              </a:rPr>
              <a:t>(</a:t>
            </a:r>
            <a:r>
              <a:rPr>
                <a:solidFill>
                  <a:srgbClr val="CE9178"/>
                </a:solidFill>
              </a:rPr>
              <a:t>'test.db'</a:t>
            </a:r>
            <a:r>
              <a:rPr>
                <a:solidFill>
                  <a:srgbClr val="DCDCDC"/>
                </a:solidFill>
              </a:rPr>
              <a:t>)</a:t>
            </a:r>
          </a:p>
          <a:p>
            <a:pPr>
              <a:defRPr>
                <a:latin typeface="Century Gothic"/>
                <a:ea typeface="Century Gothic"/>
                <a:cs typeface="Century Gothic"/>
                <a:sym typeface="Century Gothic"/>
              </a:defRPr>
            </a:pPr>
            <a:r>
              <a:t>my_db.connect_db</a:t>
            </a:r>
            <a:r>
              <a:rPr>
                <a:solidFill>
                  <a:srgbClr val="DCDCDC"/>
                </a:solidFill>
              </a:rPr>
              <a:t>()</a:t>
            </a:r>
          </a:p>
          <a:p>
            <a:pPr>
              <a:defRPr>
                <a:latin typeface="Century Gothic"/>
                <a:ea typeface="Century Gothic"/>
                <a:cs typeface="Century Gothic"/>
                <a:sym typeface="Century Gothic"/>
              </a:defRPr>
            </a:pPr>
            <a:r>
              <a:t>my_db.use_query("CREATE TABLE product (id integer PRIMARY KEY, name varchar(60), cost float);"</a:t>
            </a:r>
            <a:r>
              <a:rPr>
                <a:solidFill>
                  <a:srgbClr val="DCDCDC"/>
                </a:solidFill>
              </a:rPr>
              <a:t>)</a:t>
            </a:r>
            <a:endParaRPr>
              <a:solidFill>
                <a:srgbClr val="D4D4D4"/>
              </a:solidFill>
            </a:endParaRPr>
          </a:p>
          <a:p>
            <a:pPr>
              <a:defRPr>
                <a:latin typeface="Century Gothic"/>
                <a:ea typeface="Century Gothic"/>
                <a:cs typeface="Century Gothic"/>
                <a:sym typeface="Century Gothic"/>
              </a:defRPr>
            </a:pPr>
            <a:r>
              <a:t>my_db.use_query('INSERT INTO product(name, cost) VALUES("apple", 2.0)'</a:t>
            </a:r>
            <a:r>
              <a:rPr>
                <a:solidFill>
                  <a:srgbClr val="DCDCDC"/>
                </a:solidFill>
              </a:rPr>
              <a:t>)</a:t>
            </a:r>
            <a:endParaRPr>
              <a:solidFill>
                <a:srgbClr val="D4D4D4"/>
              </a:solidFill>
            </a:endParaRPr>
          </a:p>
          <a:p>
            <a:pPr>
              <a:defRPr>
                <a:latin typeface="Century Gothic"/>
                <a:ea typeface="Century Gothic"/>
                <a:cs typeface="Century Gothic"/>
                <a:sym typeface="Century Gothic"/>
              </a:defRPr>
            </a:pPr>
            <a:r>
              <a:t>my_db.use_query('SELECT * FROM product'</a:t>
            </a:r>
            <a:r>
              <a:rPr>
                <a:solidFill>
                  <a:srgbClr val="DCDCDC"/>
                </a:solidFill>
              </a:rPr>
              <a:t>)</a:t>
            </a:r>
            <a:endParaRPr>
              <a:solidFill>
                <a:srgbClr val="D4D4D4"/>
              </a:solidFill>
            </a:endParaRPr>
          </a:p>
          <a:p>
            <a:pPr>
              <a:defRPr>
                <a:latin typeface="Century Gothic"/>
                <a:ea typeface="Century Gothic"/>
                <a:cs typeface="Century Gothic"/>
                <a:sym typeface="Century Gothic"/>
              </a:defRPr>
            </a:pPr>
            <a:r>
              <a:t>my_db.return_result</a:t>
            </a:r>
            <a:r>
              <a:rPr>
                <a:solidFill>
                  <a:srgbClr val="DCDCDC"/>
                </a:solidFill>
              </a:rPr>
              <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Заголовок 1"/>
          <p:cNvSpPr txBox="1"/>
          <p:nvPr>
            <p:ph type="title"/>
          </p:nvPr>
        </p:nvSpPr>
        <p:spPr>
          <a:xfrm>
            <a:off x="774283" y="1383887"/>
            <a:ext cx="10643434" cy="4090226"/>
          </a:xfrm>
          <a:prstGeom prst="rect">
            <a:avLst/>
          </a:prstGeom>
        </p:spPr>
        <p:txBody>
          <a:bodyPr/>
          <a:lstStyle/>
          <a:p>
            <a:pPr algn="just" defTabSz="749808">
              <a:defRPr sz="3200">
                <a:latin typeface="Times New Roman"/>
                <a:ea typeface="Times New Roman"/>
                <a:cs typeface="Times New Roman"/>
                <a:sym typeface="Times New Roman"/>
              </a:defRPr>
            </a:pPr>
            <a:r>
              <a:t>Задание №5</a:t>
            </a:r>
            <a:br/>
            <a:br/>
            <a:r>
              <a:rPr sz="2900"/>
              <a:t>Создать таблицу в Базе Данных с тремя колонками(id, 2 - text, 3 - text). </a:t>
            </a:r>
            <a:br>
              <a:rPr sz="2900"/>
            </a:br>
            <a:r>
              <a:rPr sz="2900"/>
              <a:t>Заполнить её с помощью INSERT данными (3 записи). </a:t>
            </a:r>
            <a:br>
              <a:rPr sz="2900"/>
            </a:br>
            <a:r>
              <a:rPr sz="2900"/>
              <a:t>Удалить с помощью DELETE 2 запись. Обновить значения 3-ей записи на: hello world с помощью UPDATE</a:t>
            </a:r>
            <a:br>
              <a:rPr sz="2900"/>
            </a:br>
            <a:r>
              <a:rPr sz="2900"/>
              <a:t>*Записать данные с таблицы в файл в три колонки. Первая – id, вторая и третья с данными. </a:t>
            </a:r>
            <a:br>
              <a:rPr sz="2900"/>
            </a:b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Заголовок 1"/>
          <p:cNvSpPr txBox="1"/>
          <p:nvPr>
            <p:ph type="title"/>
          </p:nvPr>
        </p:nvSpPr>
        <p:spPr>
          <a:xfrm>
            <a:off x="937124" y="190646"/>
            <a:ext cx="10058401" cy="1371605"/>
          </a:xfrm>
          <a:prstGeom prst="rect">
            <a:avLst/>
          </a:prstGeom>
        </p:spPr>
        <p:txBody>
          <a:bodyPr/>
          <a:lstStyle>
            <a:lvl1pPr algn="ctr">
              <a:defRPr>
                <a:latin typeface="Times New Roman"/>
                <a:ea typeface="Times New Roman"/>
                <a:cs typeface="Times New Roman"/>
                <a:sym typeface="Times New Roman"/>
              </a:defRPr>
            </a:lvl1pPr>
          </a:lstStyle>
          <a:p>
            <a:pPr/>
            <a:r>
              <a:t>Решение:</a:t>
            </a:r>
          </a:p>
        </p:txBody>
      </p:sp>
      <p:pic>
        <p:nvPicPr>
          <p:cNvPr id="251" name="Рисунок 3" descr="Рисунок 3"/>
          <p:cNvPicPr>
            <a:picLocks noChangeAspect="1"/>
          </p:cNvPicPr>
          <p:nvPr/>
        </p:nvPicPr>
        <p:blipFill>
          <a:blip r:embed="rId2">
            <a:extLst/>
          </a:blip>
          <a:stretch>
            <a:fillRect/>
          </a:stretch>
        </p:blipFill>
        <p:spPr>
          <a:xfrm>
            <a:off x="775492" y="1839551"/>
            <a:ext cx="10641015" cy="375195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Заголовок 1"/>
          <p:cNvSpPr txBox="1"/>
          <p:nvPr>
            <p:ph type="title"/>
          </p:nvPr>
        </p:nvSpPr>
        <p:spPr>
          <a:xfrm>
            <a:off x="937124" y="190646"/>
            <a:ext cx="10058401" cy="1371605"/>
          </a:xfrm>
          <a:prstGeom prst="rect">
            <a:avLst/>
          </a:prstGeom>
        </p:spPr>
        <p:txBody>
          <a:bodyPr/>
          <a:lstStyle>
            <a:lvl1pPr algn="ctr">
              <a:defRPr>
                <a:latin typeface="Times New Roman"/>
                <a:ea typeface="Times New Roman"/>
                <a:cs typeface="Times New Roman"/>
                <a:sym typeface="Times New Roman"/>
              </a:defRPr>
            </a:lvl1pPr>
          </a:lstStyle>
          <a:p>
            <a:pPr/>
            <a:r>
              <a:t>Решение:</a:t>
            </a:r>
          </a:p>
        </p:txBody>
      </p:sp>
      <p:pic>
        <p:nvPicPr>
          <p:cNvPr id="254" name="Рисунок 4" descr="Рисунок 4"/>
          <p:cNvPicPr>
            <a:picLocks noChangeAspect="1"/>
          </p:cNvPicPr>
          <p:nvPr/>
        </p:nvPicPr>
        <p:blipFill>
          <a:blip r:embed="rId2">
            <a:extLst/>
          </a:blip>
          <a:stretch>
            <a:fillRect/>
          </a:stretch>
        </p:blipFill>
        <p:spPr>
          <a:xfrm>
            <a:off x="3324742" y="1562249"/>
            <a:ext cx="5283166" cy="4373863"/>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GROUP BY"/>
          <p:cNvSpPr txBox="1"/>
          <p:nvPr/>
        </p:nvSpPr>
        <p:spPr>
          <a:xfrm>
            <a:off x="369202" y="387909"/>
            <a:ext cx="2279372"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GROUP BY</a:t>
            </a:r>
          </a:p>
        </p:txBody>
      </p:sp>
      <p:sp>
        <p:nvSpPr>
          <p:cNvPr id="257" name="GROUP BY — необязательный элемент запроса, с помощью которого можно задать агрегацию по нужному столбцу (например, если нужно узнать какое количество клиентов живет в каждом из городов).…"/>
          <p:cNvSpPr txBox="1"/>
          <p:nvPr/>
        </p:nvSpPr>
        <p:spPr>
          <a:xfrm>
            <a:off x="530537" y="970280"/>
            <a:ext cx="11130926" cy="4917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sz="1600">
                <a:latin typeface="Century Gothic"/>
                <a:ea typeface="Century Gothic"/>
                <a:cs typeface="Century Gothic"/>
                <a:sym typeface="Century Gothic"/>
              </a:defRPr>
            </a:pPr>
            <a:r>
              <a:t>GROUP BY</a:t>
            </a:r>
            <a:r>
              <a:rPr b="0"/>
              <a:t> — необязательный элемент запроса, с помощью которого можно задать агрегацию по нужному столбцу (например, если нужно узнать какое количество клиентов живет в каждом из городов).</a:t>
            </a:r>
          </a:p>
          <a:p>
            <a:pPr algn="just">
              <a:defRPr sz="1600">
                <a:latin typeface="Century Gothic"/>
                <a:ea typeface="Century Gothic"/>
                <a:cs typeface="Century Gothic"/>
                <a:sym typeface="Century Gothic"/>
              </a:defRPr>
            </a:pPr>
            <a:r>
              <a:t>При использовании </a:t>
            </a:r>
            <a:r>
              <a:rPr b="1"/>
              <a:t>GROUP BY</a:t>
            </a:r>
            <a:r>
              <a:t> обязательно:</a:t>
            </a:r>
          </a:p>
          <a:p>
            <a:pPr marL="140367" indent="-140367" algn="just">
              <a:buSzPct val="100000"/>
              <a:buChar char="•"/>
              <a:defRPr sz="1600">
                <a:latin typeface="Century Gothic"/>
                <a:ea typeface="Century Gothic"/>
                <a:cs typeface="Century Gothic"/>
                <a:sym typeface="Century Gothic"/>
              </a:defRPr>
            </a:pPr>
            <a:r>
              <a:t>перечень столбцов, по которым делается разрез, был одинаковым внутри </a:t>
            </a:r>
            <a:r>
              <a:rPr b="1"/>
              <a:t>SELECT</a:t>
            </a:r>
            <a:r>
              <a:t> и внутри </a:t>
            </a:r>
            <a:r>
              <a:rPr b="1"/>
              <a:t>GROUP BY</a:t>
            </a:r>
            <a:r>
              <a:t>,</a:t>
            </a:r>
          </a:p>
          <a:p>
            <a:pPr marL="140367" indent="-140367" algn="just">
              <a:buSzPct val="100000"/>
              <a:buChar char="•"/>
              <a:defRPr sz="1600">
                <a:latin typeface="Century Gothic"/>
                <a:ea typeface="Century Gothic"/>
                <a:cs typeface="Century Gothic"/>
                <a:sym typeface="Century Gothic"/>
              </a:defRPr>
            </a:pPr>
            <a:r>
              <a:t>агрегатные функции </a:t>
            </a:r>
            <a:r>
              <a:rPr b="1"/>
              <a:t>(SUM, AVG, COUNT, MAX, MIN)</a:t>
            </a:r>
            <a:r>
              <a:t> должны быть также указаны внутри </a:t>
            </a:r>
            <a:r>
              <a:rPr b="1"/>
              <a:t>SELECT</a:t>
            </a:r>
            <a:r>
              <a:t> с указанием столбца, к которому такая функция применяется.</a:t>
            </a:r>
          </a:p>
          <a:p>
            <a:pPr algn="just">
              <a:defRPr sz="1600">
                <a:latin typeface="Century Gothic"/>
                <a:ea typeface="Century Gothic"/>
                <a:cs typeface="Century Gothic"/>
                <a:sym typeface="Century Gothic"/>
              </a:defRPr>
            </a:pPr>
            <a:r>
              <a:t>В </a:t>
            </a:r>
            <a:r>
              <a:rPr b="1"/>
              <a:t>SQL</a:t>
            </a:r>
            <a:r>
              <a:t> полно встроенных функций для выполнения разных операций. Мы же покажем вам только наиболее часто используемые:</a:t>
            </a:r>
          </a:p>
          <a:p>
            <a:pPr marL="140367" indent="-140367" algn="just">
              <a:buSzPct val="100000"/>
              <a:buChar char="•"/>
              <a:defRPr b="1" sz="1600">
                <a:latin typeface="Century Gothic"/>
                <a:ea typeface="Century Gothic"/>
                <a:cs typeface="Century Gothic"/>
                <a:sym typeface="Century Gothic"/>
              </a:defRPr>
            </a:pPr>
            <a:r>
              <a:t>COUNT()</a:t>
            </a:r>
            <a:r>
              <a:rPr b="0"/>
              <a:t> - возвращает число строк</a:t>
            </a:r>
          </a:p>
          <a:p>
            <a:pPr marL="140367" indent="-140367" algn="just">
              <a:buSzPct val="100000"/>
              <a:buChar char="•"/>
              <a:defRPr b="1" sz="1600">
                <a:latin typeface="Century Gothic"/>
                <a:ea typeface="Century Gothic"/>
                <a:cs typeface="Century Gothic"/>
                <a:sym typeface="Century Gothic"/>
              </a:defRPr>
            </a:pPr>
            <a:r>
              <a:t>SUM()</a:t>
            </a:r>
            <a:r>
              <a:rPr b="0"/>
              <a:t> - возвращает сумму всех полей с числовыми значениями в них</a:t>
            </a:r>
          </a:p>
          <a:p>
            <a:pPr marL="140367" indent="-140367" algn="just">
              <a:buSzPct val="100000"/>
              <a:buChar char="•"/>
              <a:defRPr b="1" sz="1600">
                <a:latin typeface="Century Gothic"/>
                <a:ea typeface="Century Gothic"/>
                <a:cs typeface="Century Gothic"/>
                <a:sym typeface="Century Gothic"/>
              </a:defRPr>
            </a:pPr>
            <a:r>
              <a:t>AVG()</a:t>
            </a:r>
            <a:r>
              <a:rPr b="0"/>
              <a:t> - возвращает среднее значение среди строк</a:t>
            </a:r>
          </a:p>
          <a:p>
            <a:pPr marL="140367" indent="-140367" algn="just">
              <a:buSzPct val="100000"/>
              <a:buChar char="•"/>
              <a:defRPr b="1" sz="1600">
                <a:latin typeface="Century Gothic"/>
                <a:ea typeface="Century Gothic"/>
                <a:cs typeface="Century Gothic"/>
                <a:sym typeface="Century Gothic"/>
              </a:defRPr>
            </a:pPr>
            <a:r>
              <a:t>MIN()/MAX()</a:t>
            </a:r>
            <a:r>
              <a:rPr b="0"/>
              <a:t> - возвращает минимальное/максимальное значение среди строк</a:t>
            </a:r>
          </a:p>
          <a:p>
            <a:pPr algn="just">
              <a:defRPr sz="1600">
                <a:latin typeface="Century Gothic"/>
                <a:ea typeface="Century Gothic"/>
                <a:cs typeface="Century Gothic"/>
                <a:sym typeface="Century Gothic"/>
              </a:defRPr>
            </a:pPr>
            <a:r>
              <a:t>Группировка количества клиентов по городу:</a:t>
            </a:r>
          </a:p>
          <a:p>
            <a:pPr algn="just">
              <a:defRPr sz="1600">
                <a:solidFill>
                  <a:schemeClr val="accent2">
                    <a:satOff val="-17172"/>
                    <a:lumOff val="-11098"/>
                  </a:schemeClr>
                </a:solidFill>
                <a:latin typeface="Century Gothic"/>
                <a:ea typeface="Century Gothic"/>
                <a:cs typeface="Century Gothic"/>
                <a:sym typeface="Century Gothic"/>
              </a:defRPr>
            </a:pPr>
            <a:r>
              <a:t>select City, count(CustomerID) from Customers GROUP BY City</a:t>
            </a:r>
          </a:p>
          <a:p>
            <a:pPr algn="just">
              <a:defRPr sz="1600">
                <a:latin typeface="Century Gothic"/>
                <a:ea typeface="Century Gothic"/>
                <a:cs typeface="Century Gothic"/>
                <a:sym typeface="Century Gothic"/>
              </a:defRPr>
            </a:pPr>
            <a:r>
              <a:t>Группировка количества клиентов по стране и городу:</a:t>
            </a:r>
          </a:p>
          <a:p>
            <a:pPr algn="just">
              <a:defRPr sz="1600">
                <a:solidFill>
                  <a:schemeClr val="accent2">
                    <a:satOff val="-17172"/>
                    <a:lumOff val="-11098"/>
                  </a:schemeClr>
                </a:solidFill>
                <a:latin typeface="Century Gothic"/>
                <a:ea typeface="Century Gothic"/>
                <a:cs typeface="Century Gothic"/>
                <a:sym typeface="Century Gothic"/>
              </a:defRPr>
            </a:pPr>
            <a:r>
              <a:t>select Country, City, count(CustomerID) from Customers GROUP BY Country, City</a:t>
            </a:r>
          </a:p>
          <a:p>
            <a:pPr algn="just">
              <a:defRPr sz="1600">
                <a:latin typeface="Century Gothic"/>
                <a:ea typeface="Century Gothic"/>
                <a:cs typeface="Century Gothic"/>
                <a:sym typeface="Century Gothic"/>
              </a:defRPr>
            </a:pPr>
            <a:r>
              <a:t>Группировка продаж по ID товара с разными агрегатными функциями: количество заказов с данным товаром и количество проданных штук товара:</a:t>
            </a:r>
          </a:p>
          <a:p>
            <a:pPr algn="just">
              <a:defRPr sz="1600">
                <a:solidFill>
                  <a:schemeClr val="accent2">
                    <a:satOff val="-17172"/>
                    <a:lumOff val="-11098"/>
                  </a:schemeClr>
                </a:solidFill>
                <a:latin typeface="Century Gothic"/>
                <a:ea typeface="Century Gothic"/>
                <a:cs typeface="Century Gothic"/>
                <a:sym typeface="Century Gothic"/>
              </a:defRPr>
            </a:pPr>
            <a:r>
              <a:t>select ProductID, COUNT(OrderID), SUM(Quantity) from OrderDetails GROUP BY ProductID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Основным элементом БД является таблица. Столбцы таблицы БД называются полями, а строки — записями. Первым этапом создания таблицы БД является задание ее структуры, т.е. определение количества и типа полей. Вторым этапом является ввод и редактирование зап"/>
          <p:cNvSpPr txBox="1"/>
          <p:nvPr/>
        </p:nvSpPr>
        <p:spPr>
          <a:xfrm>
            <a:off x="642560" y="1567180"/>
            <a:ext cx="10906880" cy="3723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Основным элементом </a:t>
            </a:r>
            <a:r>
              <a:rPr b="1"/>
              <a:t>БД</a:t>
            </a:r>
            <a:r>
              <a:t> является </a:t>
            </a:r>
            <a:r>
              <a:rPr b="1"/>
              <a:t>таблица</a:t>
            </a:r>
            <a:r>
              <a:t>. </a:t>
            </a:r>
            <a:r>
              <a:rPr b="1"/>
              <a:t>Столбцы</a:t>
            </a:r>
            <a:r>
              <a:t> таблицы </a:t>
            </a:r>
            <a:r>
              <a:rPr b="1"/>
              <a:t>БД</a:t>
            </a:r>
            <a:r>
              <a:t> называются </a:t>
            </a:r>
            <a:r>
              <a:rPr b="1"/>
              <a:t>полями</a:t>
            </a:r>
            <a:r>
              <a:t>, а </a:t>
            </a:r>
            <a:r>
              <a:rPr b="1"/>
              <a:t>строки</a:t>
            </a:r>
            <a:r>
              <a:t> — </a:t>
            </a:r>
            <a:r>
              <a:rPr b="1"/>
              <a:t>записями</a:t>
            </a:r>
            <a:r>
              <a:t>. Первым этапом создания таблицы БД является </a:t>
            </a:r>
            <a:r>
              <a:rPr b="1"/>
              <a:t>задание ее структуры</a:t>
            </a:r>
            <a:r>
              <a:t>, т.е. определение </a:t>
            </a:r>
            <a:r>
              <a:rPr b="1"/>
              <a:t>количества</a:t>
            </a:r>
            <a:r>
              <a:t> и </a:t>
            </a:r>
            <a:r>
              <a:rPr b="1"/>
              <a:t>типа</a:t>
            </a:r>
            <a:r>
              <a:t> полей. Вторым этапом является ввод и редактирование записей в таблицу. БД считается созданной, даже если она пустая.</a:t>
            </a:r>
          </a:p>
          <a:p>
            <a:pPr algn="just">
              <a:defRPr>
                <a:latin typeface="Century Gothic"/>
                <a:ea typeface="Century Gothic"/>
                <a:cs typeface="Century Gothic"/>
                <a:sym typeface="Century Gothic"/>
              </a:defRPr>
            </a:pPr>
            <a:r>
              <a:t>Поля таблицы просто </a:t>
            </a:r>
            <a:r>
              <a:rPr b="1"/>
              <a:t>определяют ее структуру</a:t>
            </a:r>
            <a:r>
              <a:t> и </a:t>
            </a:r>
            <a:r>
              <a:rPr b="1"/>
              <a:t>групповые свойства</a:t>
            </a:r>
            <a:r>
              <a:t> данных, записываемых в </a:t>
            </a:r>
            <a:r>
              <a:rPr b="1"/>
              <a:t>ячейках</a:t>
            </a:r>
            <a:r>
              <a:t>. Рассмотрим основные свойства полей БД.</a:t>
            </a:r>
          </a:p>
          <a:p>
            <a:pPr lvl="1" marL="561471" indent="-180472" algn="just">
              <a:buSzPct val="100000"/>
              <a:buChar char="•"/>
              <a:defRPr b="1">
                <a:latin typeface="Century Gothic"/>
                <a:ea typeface="Century Gothic"/>
                <a:cs typeface="Century Gothic"/>
                <a:sym typeface="Century Gothic"/>
              </a:defRPr>
            </a:pPr>
            <a:r>
              <a:t>Имя поля</a:t>
            </a:r>
            <a:r>
              <a:rPr b="0"/>
              <a:t> — определяет </a:t>
            </a:r>
            <a:r>
              <a:t>как</a:t>
            </a:r>
            <a:r>
              <a:rPr b="0"/>
              <a:t> надо </a:t>
            </a:r>
            <a:r>
              <a:t>обращаться</a:t>
            </a:r>
            <a:r>
              <a:rPr b="0"/>
              <a:t> к данным поля (имена используются как заголовки таблиц).</a:t>
            </a:r>
          </a:p>
          <a:p>
            <a:pPr lvl="1" marL="561471" indent="-180472" algn="just">
              <a:buSzPct val="100000"/>
              <a:buChar char="•"/>
              <a:defRPr b="1">
                <a:latin typeface="Century Gothic"/>
                <a:ea typeface="Century Gothic"/>
                <a:cs typeface="Century Gothic"/>
                <a:sym typeface="Century Gothic"/>
              </a:defRPr>
            </a:pPr>
            <a:r>
              <a:t>Тип поля</a:t>
            </a:r>
            <a:r>
              <a:rPr b="0"/>
              <a:t> — определяет </a:t>
            </a:r>
            <a:r>
              <a:t>тип данных</a:t>
            </a:r>
            <a:r>
              <a:rPr b="0"/>
              <a:t>, которые могут содержаться в данном поле (текстовые, числовые, дата, Memo, денежный, счетчик и др.).</a:t>
            </a:r>
          </a:p>
          <a:p>
            <a:pPr lvl="1" marL="561471" indent="-180472" algn="just">
              <a:buSzPct val="100000"/>
              <a:buChar char="•"/>
              <a:defRPr b="1">
                <a:latin typeface="Century Gothic"/>
                <a:ea typeface="Century Gothic"/>
                <a:cs typeface="Century Gothic"/>
                <a:sym typeface="Century Gothic"/>
              </a:defRPr>
            </a:pPr>
            <a:r>
              <a:t>Размер поля</a:t>
            </a:r>
            <a:r>
              <a:rPr b="0"/>
              <a:t> — определяет </a:t>
            </a:r>
            <a:r>
              <a:t>предельную длину данных</a:t>
            </a:r>
            <a:r>
              <a:rPr b="0"/>
              <a:t>, которые могут размещаться в поле.</a:t>
            </a:r>
          </a:p>
          <a:p>
            <a:pPr lvl="1" marL="561471" indent="-180472" algn="just">
              <a:buSzPct val="100000"/>
              <a:buChar char="•"/>
              <a:defRPr b="1">
                <a:latin typeface="Century Gothic"/>
                <a:ea typeface="Century Gothic"/>
                <a:cs typeface="Century Gothic"/>
                <a:sym typeface="Century Gothic"/>
              </a:defRPr>
            </a:pPr>
            <a:r>
              <a:t>Формат поля</a:t>
            </a:r>
            <a:r>
              <a:rPr b="0"/>
              <a:t> — способ </a:t>
            </a:r>
            <a:r>
              <a:t>форматирования</a:t>
            </a:r>
            <a:r>
              <a:rPr b="0"/>
              <a:t> данных в ячейках.</a:t>
            </a:r>
          </a:p>
        </p:txBody>
      </p:sp>
      <p:sp>
        <p:nvSpPr>
          <p:cNvPr id="146" name="Суть"/>
          <p:cNvSpPr txBox="1"/>
          <p:nvPr/>
        </p:nvSpPr>
        <p:spPr>
          <a:xfrm>
            <a:off x="374300" y="383934"/>
            <a:ext cx="1139386" cy="662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700" u="sng">
                <a:solidFill>
                  <a:schemeClr val="accent3">
                    <a:lumOff val="-8313"/>
                  </a:schemeClr>
                </a:solidFill>
                <a:latin typeface="Century Gothic"/>
                <a:ea typeface="Century Gothic"/>
                <a:cs typeface="Century Gothic"/>
                <a:sym typeface="Century Gothic"/>
              </a:defRPr>
            </a:lvl1pPr>
          </a:lstStyle>
          <a:p>
            <a:pPr/>
            <a:r>
              <a:t>Суть</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HAVING"/>
          <p:cNvSpPr txBox="1"/>
          <p:nvPr/>
        </p:nvSpPr>
        <p:spPr>
          <a:xfrm>
            <a:off x="369203" y="387909"/>
            <a:ext cx="1762604"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HAVING</a:t>
            </a:r>
          </a:p>
        </p:txBody>
      </p:sp>
      <p:sp>
        <p:nvSpPr>
          <p:cNvPr id="260" name="HAVING — необязательный элемент запроса, который отвечает за фильтрацию на уровне сгруппированных данных (по сути, WHERE, но только на уровень выше).…"/>
          <p:cNvSpPr txBox="1"/>
          <p:nvPr/>
        </p:nvSpPr>
        <p:spPr>
          <a:xfrm>
            <a:off x="530537" y="900428"/>
            <a:ext cx="11130926" cy="5057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sz="1900">
                <a:latin typeface="Century Gothic"/>
                <a:ea typeface="Century Gothic"/>
                <a:cs typeface="Century Gothic"/>
                <a:sym typeface="Century Gothic"/>
              </a:defRPr>
            </a:pPr>
            <a:r>
              <a:t>HAVING</a:t>
            </a:r>
            <a:r>
              <a:rPr b="0"/>
              <a:t> — необязательный элемент запроса, который отвечает за фильтрацию на уровне сгруппированных данных (по сути, </a:t>
            </a:r>
            <a:r>
              <a:t>WHERE</a:t>
            </a:r>
            <a:r>
              <a:rPr b="0"/>
              <a:t>, но только на уровень выше).</a:t>
            </a:r>
          </a:p>
          <a:p>
            <a:pPr algn="just">
              <a:defRPr sz="1900">
                <a:latin typeface="Century Gothic"/>
                <a:ea typeface="Century Gothic"/>
                <a:cs typeface="Century Gothic"/>
                <a:sym typeface="Century Gothic"/>
              </a:defRPr>
            </a:pPr>
            <a:r>
              <a:t>Фильтрация агрегированной таблицы с количеством клиентов по городам, в данном случае оставляем в выгрузке только те города, в которых не менее 5 клиентов:</a:t>
            </a:r>
          </a:p>
          <a:p>
            <a:pPr algn="just">
              <a:defRPr sz="1900">
                <a:solidFill>
                  <a:schemeClr val="accent2">
                    <a:satOff val="-17172"/>
                    <a:lumOff val="-11098"/>
                  </a:schemeClr>
                </a:solidFill>
                <a:latin typeface="Century Gothic"/>
                <a:ea typeface="Century Gothic"/>
                <a:cs typeface="Century Gothic"/>
                <a:sym typeface="Century Gothic"/>
              </a:defRPr>
            </a:pPr>
            <a:r>
              <a:t>select City, count(CustomerID) from Customers group by City</a:t>
            </a:r>
          </a:p>
          <a:p>
            <a:pPr algn="just">
              <a:defRPr sz="1900">
                <a:solidFill>
                  <a:schemeClr val="accent2">
                    <a:satOff val="-17172"/>
                    <a:lumOff val="-11098"/>
                  </a:schemeClr>
                </a:solidFill>
                <a:latin typeface="Century Gothic"/>
                <a:ea typeface="Century Gothic"/>
                <a:cs typeface="Century Gothic"/>
                <a:sym typeface="Century Gothic"/>
              </a:defRPr>
            </a:pPr>
            <a:r>
              <a:t>HAVING count(CustomerID) &gt;= 5 </a:t>
            </a:r>
            <a:endParaRPr>
              <a:solidFill>
                <a:srgbClr val="D5D5D5"/>
              </a:solidFill>
            </a:endParaRPr>
          </a:p>
          <a:p>
            <a:pPr algn="just">
              <a:defRPr sz="1900">
                <a:latin typeface="Century Gothic"/>
                <a:ea typeface="Century Gothic"/>
                <a:cs typeface="Century Gothic"/>
                <a:sym typeface="Century Gothic"/>
              </a:defRPr>
            </a:pPr>
            <a:r>
              <a:t>В случае с переименованным столбцом внутри </a:t>
            </a:r>
            <a:r>
              <a:rPr b="1"/>
              <a:t>HAVING</a:t>
            </a:r>
            <a:r>
              <a:t> можно указать как и саму агрегирующую конструкцию </a:t>
            </a:r>
            <a:r>
              <a:rPr b="1"/>
              <a:t>count(CustomerID)</a:t>
            </a:r>
            <a:r>
              <a:t>, так и новое название столбца </a:t>
            </a:r>
            <a:r>
              <a:rPr b="1"/>
              <a:t>number_of_clients</a:t>
            </a:r>
            <a:r>
              <a:t>:</a:t>
            </a:r>
          </a:p>
          <a:p>
            <a:pPr algn="just">
              <a:defRPr sz="1900">
                <a:solidFill>
                  <a:schemeClr val="accent2">
                    <a:satOff val="-17172"/>
                    <a:lumOff val="-11098"/>
                  </a:schemeClr>
                </a:solidFill>
                <a:latin typeface="Century Gothic"/>
                <a:ea typeface="Century Gothic"/>
                <a:cs typeface="Century Gothic"/>
                <a:sym typeface="Century Gothic"/>
              </a:defRPr>
            </a:pPr>
            <a:r>
              <a:t>select City, count(CustomerID) as number_of_clients from Customers</a:t>
            </a:r>
          </a:p>
          <a:p>
            <a:pPr algn="just">
              <a:defRPr sz="1900">
                <a:solidFill>
                  <a:schemeClr val="accent2">
                    <a:satOff val="-17172"/>
                    <a:lumOff val="-11098"/>
                  </a:schemeClr>
                </a:solidFill>
                <a:latin typeface="Century Gothic"/>
                <a:ea typeface="Century Gothic"/>
                <a:cs typeface="Century Gothic"/>
                <a:sym typeface="Century Gothic"/>
              </a:defRPr>
            </a:pPr>
            <a:r>
              <a:t>group by City HAVING number_of_clients &gt;= 5</a:t>
            </a:r>
            <a:endParaRPr>
              <a:solidFill>
                <a:srgbClr val="D5D5D5"/>
              </a:solidFill>
            </a:endParaRPr>
          </a:p>
          <a:p>
            <a:pPr algn="just">
              <a:defRPr sz="1900">
                <a:latin typeface="Century Gothic"/>
                <a:ea typeface="Century Gothic"/>
                <a:cs typeface="Century Gothic"/>
                <a:sym typeface="Century Gothic"/>
              </a:defRPr>
            </a:pPr>
            <a:r>
              <a:t>Пример запроса, содержащего </a:t>
            </a:r>
            <a:r>
              <a:rPr b="1"/>
              <a:t>WHERE</a:t>
            </a:r>
            <a:r>
              <a:t> и </a:t>
            </a:r>
            <a:r>
              <a:rPr b="1"/>
              <a:t>HAVING</a:t>
            </a:r>
            <a:r>
              <a:t>. В данном запросе сначала фильтруется исходная таблица по пользователям, рассчитывается количество клиентов по городам и остаются только те города, где количество клиентов не менее 5:</a:t>
            </a:r>
          </a:p>
          <a:p>
            <a:pPr algn="just">
              <a:defRPr sz="1900">
                <a:solidFill>
                  <a:schemeClr val="accent2">
                    <a:satOff val="-17172"/>
                    <a:lumOff val="-11098"/>
                  </a:schemeClr>
                </a:solidFill>
                <a:latin typeface="Century Gothic"/>
                <a:ea typeface="Century Gothic"/>
                <a:cs typeface="Century Gothic"/>
                <a:sym typeface="Century Gothic"/>
              </a:defRPr>
            </a:pPr>
            <a:r>
              <a:t>select City, count(CustomerID) as number_of_clients from Customers</a:t>
            </a:r>
          </a:p>
          <a:p>
            <a:pPr algn="just">
              <a:defRPr sz="1900">
                <a:solidFill>
                  <a:schemeClr val="accent2">
                    <a:satOff val="-17172"/>
                    <a:lumOff val="-11098"/>
                  </a:schemeClr>
                </a:solidFill>
                <a:latin typeface="Century Gothic"/>
                <a:ea typeface="Century Gothic"/>
                <a:cs typeface="Century Gothic"/>
                <a:sym typeface="Century Gothic"/>
              </a:defRPr>
            </a:pPr>
            <a:r>
              <a:t>WHERE CustomerName not in ('Around the Horn','Drachenblut Delikatessend')</a:t>
            </a:r>
          </a:p>
          <a:p>
            <a:pPr algn="just">
              <a:defRPr sz="1900">
                <a:solidFill>
                  <a:schemeClr val="accent2">
                    <a:satOff val="-17172"/>
                    <a:lumOff val="-11098"/>
                  </a:schemeClr>
                </a:solidFill>
                <a:latin typeface="Century Gothic"/>
                <a:ea typeface="Century Gothic"/>
                <a:cs typeface="Century Gothic"/>
                <a:sym typeface="Century Gothic"/>
              </a:defRPr>
            </a:pPr>
            <a:r>
              <a:t>group by City HAVING number_of_clients &gt;= 5</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JOIN"/>
          <p:cNvSpPr txBox="1"/>
          <p:nvPr/>
        </p:nvSpPr>
        <p:spPr>
          <a:xfrm>
            <a:off x="369202" y="387909"/>
            <a:ext cx="1104573"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JOIN</a:t>
            </a:r>
          </a:p>
        </p:txBody>
      </p:sp>
      <p:sp>
        <p:nvSpPr>
          <p:cNvPr id="263" name="JOIN — необязательный элемент, используется для объединения таблиц по ключу, который присутствует в обеих таблицах. Перед ключом ставится оператор ON.…"/>
          <p:cNvSpPr txBox="1"/>
          <p:nvPr/>
        </p:nvSpPr>
        <p:spPr>
          <a:xfrm>
            <a:off x="530537" y="1249680"/>
            <a:ext cx="11130926" cy="4358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sz="2000">
                <a:latin typeface="Century Gothic"/>
                <a:ea typeface="Century Gothic"/>
                <a:cs typeface="Century Gothic"/>
                <a:sym typeface="Century Gothic"/>
              </a:defRPr>
            </a:pPr>
            <a:r>
              <a:t>JOIN</a:t>
            </a:r>
            <a:r>
              <a:rPr b="0"/>
              <a:t> — необязательный элемент, используется для объединения таблиц по ключу, который присутствует в обеих таблицах. Перед ключом ставится оператор </a:t>
            </a:r>
            <a:r>
              <a:t>ON</a:t>
            </a:r>
            <a:r>
              <a:rPr b="0"/>
              <a:t>.</a:t>
            </a:r>
          </a:p>
          <a:p>
            <a:pPr algn="just">
              <a:defRPr sz="2000">
                <a:latin typeface="Century Gothic"/>
                <a:ea typeface="Century Gothic"/>
                <a:cs typeface="Century Gothic"/>
                <a:sym typeface="Century Gothic"/>
              </a:defRPr>
            </a:pPr>
            <a:r>
              <a:t>Запрос, в котором соединяем таблицы </a:t>
            </a:r>
            <a:r>
              <a:rPr b="1"/>
              <a:t>Order</a:t>
            </a:r>
            <a:r>
              <a:t> и </a:t>
            </a:r>
            <a:r>
              <a:rPr b="1"/>
              <a:t>Customer</a:t>
            </a:r>
            <a:r>
              <a:t> по ключу </a:t>
            </a:r>
            <a:r>
              <a:rPr b="1"/>
              <a:t>CustomerID</a:t>
            </a:r>
            <a:r>
              <a:t>, при этом перед названиям столбца ключа добавляется название таблицы через точку:</a:t>
            </a:r>
          </a:p>
          <a:p>
            <a:pPr algn="just">
              <a:defRPr sz="2000">
                <a:solidFill>
                  <a:schemeClr val="accent2">
                    <a:satOff val="-17172"/>
                    <a:lumOff val="-11098"/>
                  </a:schemeClr>
                </a:solidFill>
                <a:latin typeface="Century Gothic"/>
                <a:ea typeface="Century Gothic"/>
                <a:cs typeface="Century Gothic"/>
                <a:sym typeface="Century Gothic"/>
              </a:defRPr>
            </a:pPr>
            <a:r>
              <a:t>select * from Orders</a:t>
            </a:r>
          </a:p>
          <a:p>
            <a:pPr algn="just">
              <a:defRPr sz="2000">
                <a:solidFill>
                  <a:schemeClr val="accent2">
                    <a:satOff val="-17172"/>
                    <a:lumOff val="-11098"/>
                  </a:schemeClr>
                </a:solidFill>
                <a:latin typeface="Century Gothic"/>
                <a:ea typeface="Century Gothic"/>
                <a:cs typeface="Century Gothic"/>
                <a:sym typeface="Century Gothic"/>
              </a:defRPr>
            </a:pPr>
            <a:r>
              <a:t>JOIN Customers ON Orders.CustomerID = Customers.CustomerID</a:t>
            </a:r>
            <a:endParaRPr>
              <a:solidFill>
                <a:srgbClr val="D5D5D5"/>
              </a:solidFill>
            </a:endParaRPr>
          </a:p>
          <a:p>
            <a:pPr algn="just">
              <a:defRPr sz="2000">
                <a:latin typeface="Century Gothic"/>
                <a:ea typeface="Century Gothic"/>
                <a:cs typeface="Century Gothic"/>
                <a:sym typeface="Century Gothic"/>
              </a:defRPr>
            </a:pPr>
            <a:r>
              <a:t>Нередко может возникать ситуация, когда надо промэппить одну таблицу значениями из другой. В зависимости от задачи, могут использоваться разные типы присоединений. </a:t>
            </a:r>
            <a:r>
              <a:rPr b="1"/>
              <a:t>INNER JOIN</a:t>
            </a:r>
            <a:r>
              <a:t> — пересечение, </a:t>
            </a:r>
            <a:r>
              <a:rPr b="1"/>
              <a:t>RIGHT/LEFT JOIN</a:t>
            </a:r>
            <a:r>
              <a:t> для мэппинга одной таблицы знаениями из другой,</a:t>
            </a:r>
          </a:p>
          <a:p>
            <a:pPr algn="just">
              <a:defRPr sz="2000">
                <a:solidFill>
                  <a:schemeClr val="accent2">
                    <a:satOff val="-17172"/>
                    <a:lumOff val="-11098"/>
                  </a:schemeClr>
                </a:solidFill>
                <a:latin typeface="Century Gothic"/>
                <a:ea typeface="Century Gothic"/>
                <a:cs typeface="Century Gothic"/>
                <a:sym typeface="Century Gothic"/>
              </a:defRPr>
            </a:pPr>
            <a:r>
              <a:t>select * from Orders</a:t>
            </a:r>
          </a:p>
          <a:p>
            <a:pPr algn="just">
              <a:defRPr sz="2000">
                <a:solidFill>
                  <a:schemeClr val="accent2">
                    <a:satOff val="-17172"/>
                    <a:lumOff val="-11098"/>
                  </a:schemeClr>
                </a:solidFill>
                <a:latin typeface="Century Gothic"/>
                <a:ea typeface="Century Gothic"/>
                <a:cs typeface="Century Gothic"/>
                <a:sym typeface="Century Gothic"/>
              </a:defRPr>
            </a:pPr>
            <a:r>
              <a:t>join Customers on Orders.CustomerID = Customers.CustomerID</a:t>
            </a:r>
          </a:p>
          <a:p>
            <a:pPr algn="just">
              <a:defRPr sz="2000">
                <a:solidFill>
                  <a:schemeClr val="accent2">
                    <a:satOff val="-17172"/>
                    <a:lumOff val="-11098"/>
                  </a:schemeClr>
                </a:solidFill>
                <a:latin typeface="Century Gothic"/>
                <a:ea typeface="Century Gothic"/>
                <a:cs typeface="Century Gothic"/>
                <a:sym typeface="Century Gothic"/>
              </a:defRPr>
            </a:pPr>
            <a:r>
              <a:t>where Customers.CustomerID &gt;10</a:t>
            </a:r>
            <a:endParaRPr>
              <a:solidFill>
                <a:srgbClr val="D5D5D5"/>
              </a:solidFill>
            </a:endParaRPr>
          </a:p>
          <a:p>
            <a:pPr algn="just">
              <a:defRPr sz="2000">
                <a:latin typeface="Century Gothic"/>
                <a:ea typeface="Century Gothic"/>
                <a:cs typeface="Century Gothic"/>
                <a:sym typeface="Century Gothic"/>
              </a:defRPr>
            </a:pPr>
            <a:r>
              <a:t>Внутри всего запроса JOIN встраивается после элемента from до элемента where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Другие типы JOIN'ов"/>
          <p:cNvSpPr txBox="1"/>
          <p:nvPr/>
        </p:nvSpPr>
        <p:spPr>
          <a:xfrm>
            <a:off x="369203" y="387909"/>
            <a:ext cx="4444697"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Другие типы JOIN'ов</a:t>
            </a:r>
          </a:p>
        </p:txBody>
      </p:sp>
      <p:pic>
        <p:nvPicPr>
          <p:cNvPr id="266" name="Снимок экрана 2021-10-27 в 14.46.55.png" descr="Снимок экрана 2021-10-27 в 14.46.55.png"/>
          <p:cNvPicPr>
            <a:picLocks noChangeAspect="1"/>
          </p:cNvPicPr>
          <p:nvPr/>
        </p:nvPicPr>
        <p:blipFill>
          <a:blip r:embed="rId2">
            <a:extLst/>
          </a:blip>
          <a:srcRect l="0" t="1899" r="0" b="0"/>
          <a:stretch>
            <a:fillRect/>
          </a:stretch>
        </p:blipFill>
        <p:spPr>
          <a:xfrm>
            <a:off x="374809" y="995956"/>
            <a:ext cx="6302494" cy="4865925"/>
          </a:xfrm>
          <a:prstGeom prst="rect">
            <a:avLst/>
          </a:prstGeom>
          <a:ln w="12700">
            <a:miter lim="400000"/>
          </a:ln>
        </p:spPr>
      </p:pic>
      <p:sp>
        <p:nvSpPr>
          <p:cNvPr id="267" name="В сложных базах данных чаще всего у нас есть несколько связанных таблиц. К примеру, у нас есть две таблицы: про видеоигры и про разработчиков.…"/>
          <p:cNvSpPr txBox="1"/>
          <p:nvPr/>
        </p:nvSpPr>
        <p:spPr>
          <a:xfrm>
            <a:off x="6680947" y="899687"/>
            <a:ext cx="5098072" cy="5425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700">
                <a:latin typeface="Century Gothic"/>
                <a:ea typeface="Century Gothic"/>
                <a:cs typeface="Century Gothic"/>
                <a:sym typeface="Century Gothic"/>
              </a:defRPr>
            </a:pPr>
            <a:r>
              <a:t>В сложных базах данных чаще всего у нас есть несколько связанных таблиц. К примеру, у нас есть две таблицы: про видеоигры и про разработчиков.</a:t>
            </a:r>
          </a:p>
          <a:p>
            <a:pPr>
              <a:defRPr sz="1700">
                <a:latin typeface="Century Gothic"/>
                <a:ea typeface="Century Gothic"/>
                <a:cs typeface="Century Gothic"/>
                <a:sym typeface="Century Gothic"/>
              </a:defRPr>
            </a:pPr>
            <a:r>
              <a:t>В таблице video_games есть столбец developer_id, в данном случае он является так называемым foreign_key. Чтобы было проще понять, developer_id - это связывающее звено между двумя таблицами.</a:t>
            </a:r>
          </a:p>
          <a:p>
            <a:pPr>
              <a:defRPr sz="1700">
                <a:latin typeface="Century Gothic"/>
                <a:ea typeface="Century Gothic"/>
                <a:cs typeface="Century Gothic"/>
                <a:sym typeface="Century Gothic"/>
              </a:defRPr>
            </a:pPr>
            <a:r>
              <a:t>Если мы хотим вывести всю информацию об игре, включая информацию о её разработчике, нам необходимо подключить вторую таблицу. Чтобы это сделать, можно использовать </a:t>
            </a:r>
            <a:r>
              <a:rPr b="1"/>
              <a:t>INNER JOIN</a:t>
            </a:r>
            <a:r>
              <a:t>:</a:t>
            </a:r>
          </a:p>
          <a:p>
            <a:pPr>
              <a:defRPr sz="1700">
                <a:solidFill>
                  <a:schemeClr val="accent2">
                    <a:satOff val="-17172"/>
                    <a:lumOff val="-11098"/>
                  </a:schemeClr>
                </a:solidFill>
                <a:latin typeface="Century Gothic"/>
                <a:ea typeface="Century Gothic"/>
                <a:cs typeface="Century Gothic"/>
                <a:sym typeface="Century Gothic"/>
              </a:defRPr>
            </a:pPr>
            <a:r>
              <a:t>SELECT video_games.name, video_games.genre, game_developers.name, game_developers.country  FROM video_games  INNER JOIN game_developers ON video_games.developer_id = game_developers.id;</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AS"/>
          <p:cNvSpPr txBox="1"/>
          <p:nvPr/>
        </p:nvSpPr>
        <p:spPr>
          <a:xfrm>
            <a:off x="369202" y="387909"/>
            <a:ext cx="638617"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AS</a:t>
            </a:r>
          </a:p>
        </p:txBody>
      </p:sp>
      <p:sp>
        <p:nvSpPr>
          <p:cNvPr id="270" name="Псевдонимы Если вы взгляните на предыдущий пример, то вы заметите, что есть два столбца, названных одинаково: &quot;name&quot;. Часто это может запутать. Решением данной проблемы являются псевдонимы. Они, к слову, помогают сделать название столбца красивее или пон"/>
          <p:cNvSpPr txBox="1"/>
          <p:nvPr/>
        </p:nvSpPr>
        <p:spPr>
          <a:xfrm>
            <a:off x="530537" y="1668778"/>
            <a:ext cx="11130926" cy="3520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sz="2200">
                <a:latin typeface="Century Gothic"/>
                <a:ea typeface="Century Gothic"/>
                <a:cs typeface="Century Gothic"/>
                <a:sym typeface="Century Gothic"/>
              </a:defRPr>
            </a:pPr>
            <a:r>
              <a:t>Псевдонимы</a:t>
            </a:r>
            <a:r>
              <a:rPr b="0"/>
              <a:t> Если вы взгляните на предыдущий пример, то вы заметите, что есть два столбца, названных одинаково: "name". Часто это может запутать. Решением данной проблемы являются псевдонимы. Они, к слову, помогают сделать название столбца красивее или понятнее в случае необходимости.</a:t>
            </a:r>
          </a:p>
          <a:p>
            <a:pPr algn="just">
              <a:defRPr sz="2200">
                <a:latin typeface="Century Gothic"/>
                <a:ea typeface="Century Gothic"/>
                <a:cs typeface="Century Gothic"/>
                <a:sym typeface="Century Gothic"/>
              </a:defRPr>
            </a:pPr>
            <a:r>
              <a:t>Чтобы присвоить столбцу псевдоним, можно использовать ключевое слово </a:t>
            </a:r>
            <a:r>
              <a:rPr b="1"/>
              <a:t>AS</a:t>
            </a:r>
            <a:r>
              <a:t>:</a:t>
            </a:r>
          </a:p>
          <a:p>
            <a:pPr algn="just">
              <a:defRPr sz="2200">
                <a:solidFill>
                  <a:schemeClr val="accent2">
                    <a:satOff val="-17172"/>
                    <a:lumOff val="-11098"/>
                  </a:schemeClr>
                </a:solidFill>
                <a:latin typeface="Century Gothic"/>
                <a:ea typeface="Century Gothic"/>
                <a:cs typeface="Century Gothic"/>
                <a:sym typeface="Century Gothic"/>
              </a:defRPr>
            </a:pPr>
            <a:r>
              <a:t>SELECT games.name, games.genre, devs.name AS developer, devs.country </a:t>
            </a:r>
          </a:p>
          <a:p>
            <a:pPr algn="just">
              <a:defRPr sz="2200">
                <a:solidFill>
                  <a:schemeClr val="accent2">
                    <a:satOff val="-17172"/>
                    <a:lumOff val="-11098"/>
                  </a:schemeClr>
                </a:solidFill>
                <a:latin typeface="Century Gothic"/>
                <a:ea typeface="Century Gothic"/>
                <a:cs typeface="Century Gothic"/>
                <a:sym typeface="Century Gothic"/>
              </a:defRPr>
            </a:pPr>
            <a:r>
              <a:t>FROM video_games AS games </a:t>
            </a:r>
          </a:p>
          <a:p>
            <a:pPr algn="just">
              <a:defRPr sz="2200">
                <a:solidFill>
                  <a:schemeClr val="accent2">
                    <a:satOff val="-17172"/>
                    <a:lumOff val="-11098"/>
                  </a:schemeClr>
                </a:solidFill>
                <a:latin typeface="Century Gothic"/>
                <a:ea typeface="Century Gothic"/>
                <a:cs typeface="Century Gothic"/>
                <a:sym typeface="Century Gothic"/>
              </a:defRPr>
            </a:pPr>
            <a:r>
              <a:t>INNER JOIN game_developers AS devs </a:t>
            </a:r>
          </a:p>
          <a:p>
            <a:pPr algn="just">
              <a:defRPr sz="2200">
                <a:solidFill>
                  <a:schemeClr val="accent2">
                    <a:satOff val="-17172"/>
                    <a:lumOff val="-11098"/>
                  </a:schemeClr>
                </a:solidFill>
                <a:latin typeface="Century Gothic"/>
                <a:ea typeface="Century Gothic"/>
                <a:cs typeface="Century Gothic"/>
                <a:sym typeface="Century Gothic"/>
              </a:defRPr>
            </a:pPr>
            <a:r>
              <a:t>ON games.developer_id = devs.id;</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RUNCATE"/>
          <p:cNvSpPr txBox="1"/>
          <p:nvPr/>
        </p:nvSpPr>
        <p:spPr>
          <a:xfrm>
            <a:off x="369202" y="387909"/>
            <a:ext cx="2203048"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TRUNCATE</a:t>
            </a:r>
          </a:p>
        </p:txBody>
      </p:sp>
      <p:sp>
        <p:nvSpPr>
          <p:cNvPr id="273" name="Удаление таблиц…"/>
          <p:cNvSpPr txBox="1"/>
          <p:nvPr/>
        </p:nvSpPr>
        <p:spPr>
          <a:xfrm>
            <a:off x="530537" y="2145028"/>
            <a:ext cx="11130926" cy="2567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3200">
                <a:latin typeface="Century Gothic"/>
                <a:ea typeface="Century Gothic"/>
                <a:cs typeface="Century Gothic"/>
                <a:sym typeface="Century Gothic"/>
              </a:defRPr>
            </a:pPr>
            <a:r>
              <a:t>Удаление таблиц</a:t>
            </a:r>
          </a:p>
          <a:p>
            <a:pPr algn="just">
              <a:defRPr sz="3200">
                <a:latin typeface="Century Gothic"/>
                <a:ea typeface="Century Gothic"/>
                <a:cs typeface="Century Gothic"/>
                <a:sym typeface="Century Gothic"/>
              </a:defRPr>
            </a:pPr>
            <a:r>
              <a:t>Если мы хотим удалить все данные из таблицы, но при этом оставить саму таблицу, нам следует использовать команду </a:t>
            </a:r>
            <a:r>
              <a:rPr b="1"/>
              <a:t>TRUNCATE</a:t>
            </a:r>
            <a:r>
              <a:t>:</a:t>
            </a:r>
          </a:p>
          <a:p>
            <a:pPr algn="just">
              <a:defRPr sz="3200">
                <a:solidFill>
                  <a:schemeClr val="accent2">
                    <a:satOff val="-17172"/>
                    <a:lumOff val="-11098"/>
                  </a:schemeClr>
                </a:solidFill>
                <a:latin typeface="Century Gothic"/>
                <a:ea typeface="Century Gothic"/>
                <a:cs typeface="Century Gothic"/>
                <a:sym typeface="Century Gothic"/>
              </a:defRPr>
            </a:pPr>
            <a:r>
              <a:t>TRUNCATE TABLE table_name;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RUNCATE"/>
          <p:cNvSpPr txBox="1"/>
          <p:nvPr/>
        </p:nvSpPr>
        <p:spPr>
          <a:xfrm>
            <a:off x="369202" y="387909"/>
            <a:ext cx="2203048"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TRUNCATE</a:t>
            </a:r>
          </a:p>
        </p:txBody>
      </p:sp>
      <p:sp>
        <p:nvSpPr>
          <p:cNvPr id="276" name="Удаление таблиц…"/>
          <p:cNvSpPr txBox="1"/>
          <p:nvPr/>
        </p:nvSpPr>
        <p:spPr>
          <a:xfrm>
            <a:off x="530537" y="1502698"/>
            <a:ext cx="11130926" cy="1310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000">
                <a:latin typeface="Century Gothic"/>
                <a:ea typeface="Century Gothic"/>
                <a:cs typeface="Century Gothic"/>
                <a:sym typeface="Century Gothic"/>
              </a:defRPr>
            </a:pPr>
            <a:r>
              <a:t>Удаление таблиц</a:t>
            </a:r>
          </a:p>
          <a:p>
            <a:pPr algn="just">
              <a:defRPr sz="2000">
                <a:latin typeface="Century Gothic"/>
                <a:ea typeface="Century Gothic"/>
                <a:cs typeface="Century Gothic"/>
                <a:sym typeface="Century Gothic"/>
              </a:defRPr>
            </a:pPr>
            <a:r>
              <a:t>Если мы хотим удалить все данные из таблицы, но при этом оставить саму таблицу, нам следует использовать команду </a:t>
            </a:r>
            <a:r>
              <a:rPr b="1"/>
              <a:t>TRUNCATE</a:t>
            </a:r>
            <a:r>
              <a:t>:</a:t>
            </a:r>
          </a:p>
          <a:p>
            <a:pPr algn="just">
              <a:defRPr sz="2000">
                <a:solidFill>
                  <a:schemeClr val="accent2">
                    <a:satOff val="-17172"/>
                    <a:lumOff val="-11098"/>
                  </a:schemeClr>
                </a:solidFill>
                <a:latin typeface="Century Gothic"/>
                <a:ea typeface="Century Gothic"/>
                <a:cs typeface="Century Gothic"/>
                <a:sym typeface="Century Gothic"/>
              </a:defRPr>
            </a:pPr>
            <a:r>
              <a:t>TRUNCATE TABLE table_name;</a:t>
            </a:r>
          </a:p>
        </p:txBody>
      </p:sp>
      <p:sp>
        <p:nvSpPr>
          <p:cNvPr id="277" name="DROP"/>
          <p:cNvSpPr txBox="1"/>
          <p:nvPr/>
        </p:nvSpPr>
        <p:spPr>
          <a:xfrm>
            <a:off x="369202" y="3315989"/>
            <a:ext cx="1318364"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DROP</a:t>
            </a:r>
          </a:p>
        </p:txBody>
      </p:sp>
      <p:sp>
        <p:nvSpPr>
          <p:cNvPr id="278" name="В случае, если мы хотим удалить саму таблицу, то нам следует использовать команду DROP:…"/>
          <p:cNvSpPr txBox="1"/>
          <p:nvPr/>
        </p:nvSpPr>
        <p:spPr>
          <a:xfrm>
            <a:off x="530537" y="4430779"/>
            <a:ext cx="11130926" cy="1005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000">
                <a:latin typeface="Century Gothic"/>
                <a:ea typeface="Century Gothic"/>
                <a:cs typeface="Century Gothic"/>
                <a:sym typeface="Century Gothic"/>
              </a:defRPr>
            </a:pPr>
            <a:r>
              <a:t>В случае, если мы хотим удалить саму таблицу, то нам следует использовать команду DROP:</a:t>
            </a:r>
          </a:p>
          <a:p>
            <a:pPr algn="just">
              <a:defRPr sz="2000">
                <a:solidFill>
                  <a:schemeClr val="accent2">
                    <a:satOff val="-17172"/>
                    <a:lumOff val="-11098"/>
                  </a:schemeClr>
                </a:solidFill>
                <a:latin typeface="Century Gothic"/>
                <a:ea typeface="Century Gothic"/>
                <a:cs typeface="Century Gothic"/>
                <a:sym typeface="Century Gothic"/>
              </a:defRPr>
            </a:pPr>
            <a:r>
              <a:t>DROP TABLE table_name;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Заголовок 1"/>
          <p:cNvSpPr txBox="1"/>
          <p:nvPr>
            <p:ph type="title"/>
          </p:nvPr>
        </p:nvSpPr>
        <p:spPr>
          <a:xfrm>
            <a:off x="1066800" y="296905"/>
            <a:ext cx="10058400" cy="1371604"/>
          </a:xfrm>
          <a:prstGeom prst="rect">
            <a:avLst/>
          </a:prstGeom>
        </p:spPr>
        <p:txBody>
          <a:bodyPr/>
          <a:lstStyle/>
          <a:p>
            <a:pPr algn="ctr" defTabSz="484630">
              <a:lnSpc>
                <a:spcPct val="107000"/>
              </a:lnSpc>
              <a:spcBef>
                <a:spcPts val="400"/>
              </a:spcBef>
              <a:defRPr b="1" sz="2000">
                <a:latin typeface="Times New Roman"/>
                <a:ea typeface="Times New Roman"/>
                <a:cs typeface="Times New Roman"/>
                <a:sym typeface="Times New Roman"/>
              </a:defRPr>
            </a:pPr>
            <a:br/>
            <a:r>
              <a:t>Домашнее задание</a:t>
            </a:r>
            <a:br/>
            <a:br/>
          </a:p>
        </p:txBody>
      </p:sp>
      <p:sp>
        <p:nvSpPr>
          <p:cNvPr id="281" name="TextBox 3"/>
          <p:cNvSpPr txBox="1"/>
          <p:nvPr/>
        </p:nvSpPr>
        <p:spPr>
          <a:xfrm>
            <a:off x="732155" y="1668507"/>
            <a:ext cx="10153654" cy="41908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lnSpc>
                <a:spcPct val="107000"/>
              </a:lnSpc>
              <a:spcBef>
                <a:spcPts val="800"/>
              </a:spcBef>
              <a:defRPr sz="2300">
                <a:latin typeface="Times New Roman"/>
                <a:ea typeface="Times New Roman"/>
                <a:cs typeface="Times New Roman"/>
                <a:sym typeface="Times New Roman"/>
              </a:defRPr>
            </a:pPr>
            <a:r>
              <a:t>Создать 2 таблицы в Базе Данных</a:t>
            </a:r>
          </a:p>
          <a:p>
            <a:pPr algn="just">
              <a:lnSpc>
                <a:spcPct val="107000"/>
              </a:lnSpc>
              <a:spcBef>
                <a:spcPts val="800"/>
              </a:spcBef>
              <a:defRPr sz="2300">
                <a:latin typeface="Times New Roman"/>
                <a:ea typeface="Times New Roman"/>
                <a:cs typeface="Times New Roman"/>
                <a:sym typeface="Times New Roman"/>
              </a:defRPr>
            </a:pPr>
            <a:r>
              <a:t>Одна будет хранить текстовые данные(1 колонка)</a:t>
            </a:r>
          </a:p>
          <a:p>
            <a:pPr algn="just">
              <a:lnSpc>
                <a:spcPct val="107000"/>
              </a:lnSpc>
              <a:spcBef>
                <a:spcPts val="800"/>
              </a:spcBef>
              <a:defRPr sz="2300">
                <a:latin typeface="Times New Roman"/>
                <a:ea typeface="Times New Roman"/>
                <a:cs typeface="Times New Roman"/>
                <a:sym typeface="Times New Roman"/>
              </a:defRPr>
            </a:pPr>
            <a:r>
              <a:t>Другая числовые(1 колонка)</a:t>
            </a:r>
          </a:p>
          <a:p>
            <a:pPr algn="just">
              <a:lnSpc>
                <a:spcPct val="107000"/>
              </a:lnSpc>
              <a:spcBef>
                <a:spcPts val="800"/>
              </a:spcBef>
              <a:defRPr sz="2300">
                <a:latin typeface="Times New Roman"/>
                <a:ea typeface="Times New Roman"/>
                <a:cs typeface="Times New Roman"/>
                <a:sym typeface="Times New Roman"/>
              </a:defRPr>
            </a:pPr>
            <a:r>
              <a:t>Есть список, состоящий из чисел и слов.</a:t>
            </a:r>
          </a:p>
          <a:p>
            <a:pPr algn="just">
              <a:lnSpc>
                <a:spcPct val="107000"/>
              </a:lnSpc>
              <a:spcBef>
                <a:spcPts val="800"/>
              </a:spcBef>
              <a:defRPr sz="2300">
                <a:latin typeface="Times New Roman"/>
                <a:ea typeface="Times New Roman"/>
                <a:cs typeface="Times New Roman"/>
                <a:sym typeface="Times New Roman"/>
              </a:defRPr>
            </a:pPr>
            <a:r>
              <a:t>Если элемент списка слово, записать его в соответствующую таблицу, затем посчитать длину слова и записать её в числовую таблицу</a:t>
            </a:r>
          </a:p>
          <a:p>
            <a:pPr algn="just">
              <a:lnSpc>
                <a:spcPct val="107000"/>
              </a:lnSpc>
              <a:spcBef>
                <a:spcPts val="800"/>
              </a:spcBef>
              <a:defRPr sz="2300">
                <a:latin typeface="Times New Roman"/>
                <a:ea typeface="Times New Roman"/>
                <a:cs typeface="Times New Roman"/>
                <a:sym typeface="Times New Roman"/>
              </a:defRPr>
            </a:pPr>
            <a:r>
              <a:t>Если элемент списка число: проверить, если число чётное записать его в таблицу чисел, если нечётное, то записать во вторую таблицу слово: «нечётное»</a:t>
            </a:r>
          </a:p>
          <a:p>
            <a:pPr algn="just">
              <a:lnSpc>
                <a:spcPct val="107000"/>
              </a:lnSpc>
              <a:spcBef>
                <a:spcPts val="800"/>
              </a:spcBef>
              <a:defRPr sz="2300">
                <a:latin typeface="Times New Roman"/>
                <a:ea typeface="Times New Roman"/>
                <a:cs typeface="Times New Roman"/>
                <a:sym typeface="Times New Roman"/>
              </a:defRPr>
            </a:pPr>
            <a:r>
              <a:t>Если число записей во второй таблице больше 5, то удалить 1 запись в первой таблице. Если меньше, то обновить 1 запись в первой таблице на «hello»</a:t>
            </a:r>
          </a:p>
        </p:txBody>
      </p:sp>
      <p:pic>
        <p:nvPicPr>
          <p:cNvPr id="282" name="Picture 2" descr="Picture 2"/>
          <p:cNvPicPr>
            <a:picLocks noChangeAspect="1"/>
          </p:cNvPicPr>
          <p:nvPr/>
        </p:nvPicPr>
        <p:blipFill>
          <a:blip r:embed="rId2">
            <a:extLst/>
          </a:blip>
          <a:stretch>
            <a:fillRect/>
          </a:stretch>
        </p:blipFill>
        <p:spPr>
          <a:xfrm>
            <a:off x="7865477" y="1266478"/>
            <a:ext cx="2878857" cy="216252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Типы таблиц и ключей в реляционных базах данных."/>
          <p:cNvSpPr txBox="1"/>
          <p:nvPr/>
        </p:nvSpPr>
        <p:spPr>
          <a:xfrm>
            <a:off x="371144" y="377963"/>
            <a:ext cx="10654067" cy="586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200" u="sng">
                <a:solidFill>
                  <a:schemeClr val="accent3">
                    <a:lumOff val="-8313"/>
                  </a:schemeClr>
                </a:solidFill>
                <a:latin typeface="Century Gothic"/>
                <a:ea typeface="Century Gothic"/>
                <a:cs typeface="Century Gothic"/>
                <a:sym typeface="Century Gothic"/>
              </a:defRPr>
            </a:lvl1pPr>
          </a:lstStyle>
          <a:p>
            <a:pPr/>
            <a:r>
              <a:t>Типы таблиц и ключей в реляционных базах данных.</a:t>
            </a:r>
          </a:p>
        </p:txBody>
      </p:sp>
      <p:sp>
        <p:nvSpPr>
          <p:cNvPr id="149" name="Реляционные(табличные) базы данных характеризуются наличием некоторых типов таблиц и ключей, позволяющих определить отношения между таблицами.…"/>
          <p:cNvSpPr txBox="1"/>
          <p:nvPr/>
        </p:nvSpPr>
        <p:spPr>
          <a:xfrm>
            <a:off x="684357" y="1630922"/>
            <a:ext cx="10823287" cy="4561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Реляционные(табличные) базы данных характеризуются наличием некоторых типов таблиц и ключей, позволяющих определить отношения между таблицами.</a:t>
            </a:r>
          </a:p>
          <a:p>
            <a:pPr algn="just">
              <a:defRPr>
                <a:latin typeface="Century Gothic"/>
                <a:ea typeface="Century Gothic"/>
                <a:cs typeface="Century Gothic"/>
                <a:sym typeface="Century Gothic"/>
              </a:defRPr>
            </a:pPr>
            <a:r>
              <a:t>Определения различных типов реляционных ключей и таблиц:</a:t>
            </a:r>
          </a:p>
          <a:p>
            <a:pPr marL="180472" indent="-180472" algn="just">
              <a:buSzPct val="100000"/>
              <a:buChar char="•"/>
              <a:defRPr b="1">
                <a:latin typeface="Century Gothic"/>
                <a:ea typeface="Century Gothic"/>
                <a:cs typeface="Century Gothic"/>
                <a:sym typeface="Century Gothic"/>
              </a:defRPr>
            </a:pPr>
            <a:r>
              <a:t>Базовая таблица - это </a:t>
            </a:r>
            <a:r>
              <a:rPr b="0"/>
              <a:t>таблица, которая включает </a:t>
            </a:r>
            <a:r>
              <a:t>один или несколько столбцов свойств объекта и содержит первичный ключ</a:t>
            </a:r>
            <a:r>
              <a:rPr b="0"/>
              <a:t>, который однозначно определяет этот объект.</a:t>
            </a:r>
          </a:p>
          <a:p>
            <a:pPr marL="180472" indent="-180472" algn="just">
              <a:buSzPct val="100000"/>
              <a:buChar char="•"/>
              <a:defRPr b="1">
                <a:latin typeface="Century Gothic"/>
                <a:ea typeface="Century Gothic"/>
                <a:cs typeface="Century Gothic"/>
                <a:sym typeface="Century Gothic"/>
              </a:defRPr>
            </a:pPr>
            <a:r>
              <a:t>Промежуточная таблица - не являющаяся базовой</a:t>
            </a:r>
            <a:r>
              <a:rPr b="0"/>
              <a:t> (т. к. она не объединяет свойства объекта или не содержит поле первичного ключа), которая </a:t>
            </a:r>
            <a:r>
              <a:t>используется для обеспечения связей между другими таблицами</a:t>
            </a:r>
            <a:r>
              <a:rPr b="0"/>
              <a:t>, называется </a:t>
            </a:r>
            <a:r>
              <a:t>таблицей отношений</a:t>
            </a:r>
            <a:r>
              <a:rPr b="0"/>
              <a:t>. Ключевые поля в таблицах отношений должны быть </a:t>
            </a:r>
            <a:r>
              <a:t>внешними ключами</a:t>
            </a:r>
            <a:r>
              <a:rPr b="0"/>
              <a:t>, связанными с </a:t>
            </a:r>
            <a:r>
              <a:t>первичными ключами</a:t>
            </a:r>
            <a:r>
              <a:rPr b="0"/>
              <a:t> базовой таблицы. Проще говоря, таблица отношений </a:t>
            </a:r>
            <a:r>
              <a:t>состоит только из внешних ключей и не содержит независимых элементов</a:t>
            </a:r>
            <a:r>
              <a:rPr b="0"/>
              <a:t> данных.</a:t>
            </a:r>
            <a:r>
              <a:t>Первичный ключ</a:t>
            </a:r>
            <a:r>
              <a:rPr b="0"/>
              <a:t>.</a:t>
            </a:r>
          </a:p>
          <a:p>
            <a:pPr marL="180472" indent="-180472" algn="just">
              <a:buSzPct val="100000"/>
              <a:buChar char="•"/>
              <a:defRPr b="1">
                <a:latin typeface="Century Gothic"/>
                <a:ea typeface="Century Gothic"/>
                <a:cs typeface="Century Gothic"/>
                <a:sym typeface="Century Gothic"/>
              </a:defRPr>
            </a:pPr>
            <a:r>
              <a:t>Первичный ключ</a:t>
            </a:r>
            <a:r>
              <a:rPr b="0"/>
              <a:t> состоит из </a:t>
            </a:r>
            <a:r>
              <a:t>набора значений, которые однозначно определяют запись базовой таблицы</a:t>
            </a:r>
            <a:r>
              <a:rPr b="0"/>
              <a:t>. Любому значению первичного ключа должна соответствовать </a:t>
            </a:r>
            <a:r>
              <a:t>одна и только одна строка таблицы</a:t>
            </a:r>
            <a:r>
              <a:rPr b="0"/>
              <a:t>. </a:t>
            </a:r>
          </a:p>
          <a:p>
            <a:pPr marL="180472" indent="-180472" algn="just">
              <a:buSzPct val="100000"/>
              <a:buChar char="•"/>
              <a:defRPr b="1">
                <a:latin typeface="Century Gothic"/>
                <a:ea typeface="Century Gothic"/>
                <a:cs typeface="Century Gothic"/>
                <a:sym typeface="Century Gothic"/>
              </a:defRPr>
            </a:pPr>
            <a:r>
              <a:t>Внешние ключи.</a:t>
            </a:r>
            <a:r>
              <a:rPr b="0"/>
              <a:t> Внешний ключ — это столбец, значения которого соответствуют значениям первичного ключа другой связанной таблицы.</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Устав от написания бесконечных процедур поиска, вставки, удаления, замены, программисты сообразили переложить эту обязанность на саму СУБД. Для этого они запилили язык структурированных запросов (SQL). Итог очевиден — вместо тысячи строк кода пишется одн"/>
          <p:cNvSpPr txBox="1"/>
          <p:nvPr/>
        </p:nvSpPr>
        <p:spPr>
          <a:xfrm>
            <a:off x="642019" y="1846578"/>
            <a:ext cx="10907962" cy="316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Устав от написания бесконечных процедур поиска, вставки, удаления, замены, программисты сообразили переложить эту обязанность на саму </a:t>
            </a:r>
            <a:r>
              <a:rPr b="1"/>
              <a:t>СУБД</a:t>
            </a:r>
            <a:r>
              <a:t>. Для этого они запилили </a:t>
            </a:r>
            <a:r>
              <a:rPr b="1"/>
              <a:t>язык структурированных запросов (SQL)</a:t>
            </a:r>
            <a:r>
              <a:t>. Итог очевиден — вместо тысячи строк кода пишется одна строка, которая сделает ровно то, о чем ее просили, а не то, что породил больной разум кодера. Плюсом — все изменения в базе данных выполняются одинаково, что позволяет при правильном администрировании легко и быстро восстановить исходное состояние при сбоях и ошибках.</a:t>
            </a:r>
          </a:p>
          <a:p>
            <a:pPr algn="just">
              <a:defRPr>
                <a:latin typeface="Century Gothic"/>
                <a:ea typeface="Century Gothic"/>
                <a:cs typeface="Century Gothic"/>
                <a:sym typeface="Century Gothic"/>
              </a:defRPr>
            </a:pPr>
            <a:r>
              <a:t>Теоретически, </a:t>
            </a:r>
            <a:r>
              <a:rPr b="1"/>
              <a:t>SQL</a:t>
            </a:r>
            <a:r>
              <a:t> должен обеспечивать и </a:t>
            </a:r>
            <a:r>
              <a:rPr b="1"/>
              <a:t>независимость от платформы</a:t>
            </a:r>
            <a:r>
              <a:t>, возвращая один и тот же результат для </a:t>
            </a:r>
            <a:r>
              <a:rPr b="1"/>
              <a:t>любой СУБД</a:t>
            </a:r>
            <a:r>
              <a:t>, реализующей её. На практике каждый производитель </a:t>
            </a:r>
            <a:r>
              <a:rPr b="1"/>
              <a:t>СУБД</a:t>
            </a:r>
            <a:r>
              <a:t> добавляет в </a:t>
            </a:r>
            <a:r>
              <a:rPr b="1"/>
              <a:t>SQL</a:t>
            </a:r>
            <a:r>
              <a:t> свои, присущие только этой </a:t>
            </a:r>
            <a:r>
              <a:rPr b="1"/>
              <a:t>СУБД</a:t>
            </a:r>
            <a:r>
              <a:t> фишечки, чем усложняет работу программиста и разработчика </a:t>
            </a:r>
            <a:r>
              <a:rPr b="1"/>
              <a:t>СУБД</a:t>
            </a:r>
          </a:p>
        </p:txBody>
      </p:sp>
      <p:sp>
        <p:nvSpPr>
          <p:cNvPr id="152" name="SQL"/>
          <p:cNvSpPr txBox="1"/>
          <p:nvPr/>
        </p:nvSpPr>
        <p:spPr>
          <a:xfrm>
            <a:off x="384834" y="396610"/>
            <a:ext cx="987804" cy="675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800" u="sng">
                <a:solidFill>
                  <a:schemeClr val="accent3">
                    <a:lumOff val="-8313"/>
                  </a:schemeClr>
                </a:solidFill>
                <a:latin typeface="Century Gothic"/>
                <a:ea typeface="Century Gothic"/>
                <a:cs typeface="Century Gothic"/>
                <a:sym typeface="Century Gothic"/>
              </a:defRPr>
            </a:lvl1pPr>
          </a:lstStyle>
          <a:p>
            <a:pPr/>
            <a:r>
              <a:t>SQL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Разновидности"/>
          <p:cNvSpPr txBox="1"/>
          <p:nvPr/>
        </p:nvSpPr>
        <p:spPr>
          <a:xfrm>
            <a:off x="370502" y="384910"/>
            <a:ext cx="3359293" cy="612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400" u="sng">
                <a:solidFill>
                  <a:schemeClr val="accent3">
                    <a:lumOff val="-8313"/>
                  </a:schemeClr>
                </a:solidFill>
                <a:latin typeface="Century Gothic"/>
                <a:ea typeface="Century Gothic"/>
                <a:cs typeface="Century Gothic"/>
                <a:sym typeface="Century Gothic"/>
              </a:defRPr>
            </a:lvl1pPr>
          </a:lstStyle>
          <a:p>
            <a:pPr/>
            <a:r>
              <a:t>Разновидности</a:t>
            </a:r>
          </a:p>
        </p:txBody>
      </p:sp>
      <p:sp>
        <p:nvSpPr>
          <p:cNvPr id="155" name="Существует туева хуча разных СУБД, которые могут отличаться настолько, что не будут понимать SQL друг друга. Или вообще, не являться реляционными и, соответственно, не поддерживать SQL вовсе. Ниже приведены наиболее известные реляционные СУБД.…"/>
          <p:cNvSpPr txBox="1"/>
          <p:nvPr/>
        </p:nvSpPr>
        <p:spPr>
          <a:xfrm>
            <a:off x="560366" y="1427480"/>
            <a:ext cx="11071268" cy="4003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Существует туева хуча(много) разных </a:t>
            </a:r>
            <a:r>
              <a:rPr b="1"/>
              <a:t>СУБД</a:t>
            </a:r>
            <a:r>
              <a:t>, которые могут отличаться настолько, что не будут понимать </a:t>
            </a:r>
            <a:r>
              <a:rPr b="1"/>
              <a:t>SQL</a:t>
            </a:r>
            <a:r>
              <a:t> друг друга. Или вообще, не являться реляционными и, соответственно, не поддерживать </a:t>
            </a:r>
            <a:r>
              <a:rPr b="1"/>
              <a:t>SQL</a:t>
            </a:r>
            <a:r>
              <a:t> вовсе. Ниже приведены наиболее известные реляционные </a:t>
            </a:r>
            <a:r>
              <a:rPr b="1"/>
              <a:t>СУБД</a:t>
            </a:r>
            <a:r>
              <a:t>.</a:t>
            </a:r>
          </a:p>
          <a:p>
            <a:pPr marL="180472" indent="-180472" algn="just">
              <a:buSzPct val="100000"/>
              <a:buChar char="•"/>
              <a:defRPr>
                <a:latin typeface="Century Gothic"/>
                <a:ea typeface="Century Gothic"/>
                <a:cs typeface="Century Gothic"/>
                <a:sym typeface="Century Gothic"/>
              </a:defRPr>
            </a:pPr>
            <a:r>
              <a:t>Oracle</a:t>
            </a:r>
          </a:p>
          <a:p>
            <a:pPr marL="180472" indent="-180472" algn="just">
              <a:buSzPct val="100000"/>
              <a:buChar char="•"/>
              <a:defRPr>
                <a:latin typeface="Century Gothic"/>
                <a:ea typeface="Century Gothic"/>
                <a:cs typeface="Century Gothic"/>
                <a:sym typeface="Century Gothic"/>
              </a:defRPr>
            </a:pPr>
            <a:r>
              <a:t>MS SQL Server</a:t>
            </a:r>
          </a:p>
          <a:p>
            <a:pPr marL="180472" indent="-180472" algn="just">
              <a:buSzPct val="100000"/>
              <a:buChar char="•"/>
              <a:defRPr>
                <a:latin typeface="Century Gothic"/>
                <a:ea typeface="Century Gothic"/>
                <a:cs typeface="Century Gothic"/>
                <a:sym typeface="Century Gothic"/>
              </a:defRPr>
            </a:pPr>
            <a:r>
              <a:t>PostgreSQL</a:t>
            </a:r>
          </a:p>
          <a:p>
            <a:pPr marL="180472" indent="-180472" algn="just">
              <a:buSzPct val="100000"/>
              <a:buChar char="•"/>
              <a:defRPr>
                <a:latin typeface="Century Gothic"/>
                <a:ea typeface="Century Gothic"/>
                <a:cs typeface="Century Gothic"/>
                <a:sym typeface="Century Gothic"/>
              </a:defRPr>
            </a:pPr>
            <a:r>
              <a:t>MySQL</a:t>
            </a:r>
          </a:p>
          <a:p>
            <a:pPr marL="180472" indent="-180472" algn="just">
              <a:buSzPct val="100000"/>
              <a:buChar char="•"/>
              <a:defRPr>
                <a:latin typeface="Century Gothic"/>
                <a:ea typeface="Century Gothic"/>
                <a:cs typeface="Century Gothic"/>
                <a:sym typeface="Century Gothic"/>
              </a:defRPr>
            </a:pPr>
            <a:r>
              <a:t>IBM DB2</a:t>
            </a:r>
          </a:p>
          <a:p>
            <a:pPr marL="180472" indent="-180472" algn="just">
              <a:buSzPct val="100000"/>
              <a:buChar char="•"/>
              <a:defRPr>
                <a:latin typeface="Century Gothic"/>
                <a:ea typeface="Century Gothic"/>
                <a:cs typeface="Century Gothic"/>
                <a:sym typeface="Century Gothic"/>
              </a:defRPr>
            </a:pPr>
            <a:r>
              <a:t>SQLite - Это не столько </a:t>
            </a:r>
            <a:r>
              <a:rPr b="1"/>
              <a:t>СУБД</a:t>
            </a:r>
            <a:r>
              <a:t>, сколько библиотека, которая позволяет хранить данные в файле, обращаясь в нему как к базе данных с помощью </a:t>
            </a:r>
            <a:r>
              <a:rPr b="1"/>
              <a:t>SQL</a:t>
            </a:r>
            <a:r>
              <a:t>. Там тоже можно создавать таблицы и индексы, выполнять </a:t>
            </a:r>
            <a:r>
              <a:rPr b="1"/>
              <a:t>DML</a:t>
            </a:r>
            <a:r>
              <a:t> и </a:t>
            </a:r>
            <a:r>
              <a:rPr b="1"/>
              <a:t>запросы</a:t>
            </a:r>
            <a:r>
              <a:t>. Удобно в случае, если не хочется возиться с XML или создавать свой формат файла. Ныне имеется практически в каждом телефоне, хотя далеко не всякий разработчик знает, что это именно </a:t>
            </a:r>
            <a:r>
              <a:rPr b="1"/>
              <a:t>SQLite</a:t>
            </a:r>
            <a:r>
              <a:t> прячется за привычными вызовами </a:t>
            </a:r>
            <a:r>
              <a:rPr b="1"/>
              <a:t>Android-API</a:t>
            </a:r>
            <a:r>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extBox 2"/>
          <p:cNvSpPr txBox="1"/>
          <p:nvPr/>
        </p:nvSpPr>
        <p:spPr>
          <a:xfrm>
            <a:off x="802463" y="567559"/>
            <a:ext cx="10807790" cy="183324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2000">
                <a:solidFill>
                  <a:srgbClr val="333333"/>
                </a:solidFill>
                <a:latin typeface="Times New Roman"/>
                <a:ea typeface="Times New Roman"/>
                <a:cs typeface="Times New Roman"/>
                <a:sym typeface="Times New Roman"/>
              </a:defRPr>
            </a:pPr>
            <a:r>
              <a:t>SQLite — компактная встраиваемая реляционная база данных. Исходный код библиотеки передан в общественное достояние. Является чисто реляционной базой данных.</a:t>
            </a:r>
          </a:p>
          <a:p>
            <a:pPr algn="just">
              <a:defRPr sz="2000">
                <a:solidFill>
                  <a:srgbClr val="333333"/>
                </a:solidFill>
                <a:latin typeface="Times New Roman"/>
                <a:ea typeface="Times New Roman"/>
                <a:cs typeface="Times New Roman"/>
                <a:sym typeface="Times New Roman"/>
              </a:defRPr>
            </a:pPr>
            <a:r>
              <a:t>Слово «встраиваемый» означает, что SQLite не использует парадигму клиент-сервер. Т.е. движок SQLite не является отдельно работающим процессом, с которым взаимодействует программа, а предоставляет библиотеку, с которой программа компонуется и движок становится составной частью программы.</a:t>
            </a:r>
          </a:p>
        </p:txBody>
      </p:sp>
      <p:pic>
        <p:nvPicPr>
          <p:cNvPr id="158" name="Рисунок 3" descr="Рисунок 3"/>
          <p:cNvPicPr>
            <a:picLocks noChangeAspect="1"/>
          </p:cNvPicPr>
          <p:nvPr/>
        </p:nvPicPr>
        <p:blipFill>
          <a:blip r:embed="rId2">
            <a:extLst/>
          </a:blip>
          <a:stretch>
            <a:fillRect/>
          </a:stretch>
        </p:blipFill>
        <p:spPr>
          <a:xfrm>
            <a:off x="2827283" y="2690794"/>
            <a:ext cx="6537433" cy="367730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extBox 2"/>
          <p:cNvSpPr txBox="1"/>
          <p:nvPr/>
        </p:nvSpPr>
        <p:spPr>
          <a:xfrm>
            <a:off x="623787" y="630619"/>
            <a:ext cx="10912893" cy="21358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defRPr sz="2400">
                <a:solidFill>
                  <a:srgbClr val="111111"/>
                </a:solidFill>
                <a:latin typeface="Times New Roman"/>
                <a:ea typeface="Times New Roman"/>
                <a:cs typeface="Times New Roman"/>
                <a:sym typeface="Times New Roman"/>
              </a:defRPr>
            </a:lvl1pPr>
          </a:lstStyle>
          <a:p>
            <a:pPr/>
            <a:r>
              <a:t>Модуль Python SQLite3 — это легкая библиотека, которая обеспечивает простой способ решения сложной задачи управления базами данных типа SQL. В отличие от других систем баз данных, не требует выделенного серверного процесса. Он сочетает в себе простые в использовании запросы типа SQL для управления базой данных, но использует его для внутреннего хранения объектов наиболее удобным способом</a:t>
            </a:r>
          </a:p>
        </p:txBody>
      </p:sp>
      <p:pic>
        <p:nvPicPr>
          <p:cNvPr id="161" name="Рисунок 3" descr="Рисунок 3"/>
          <p:cNvPicPr>
            <a:picLocks noChangeAspect="1"/>
          </p:cNvPicPr>
          <p:nvPr/>
        </p:nvPicPr>
        <p:blipFill>
          <a:blip r:embed="rId2">
            <a:extLst/>
          </a:blip>
          <a:stretch>
            <a:fillRect/>
          </a:stretch>
        </p:blipFill>
        <p:spPr>
          <a:xfrm>
            <a:off x="4504997" y="3045373"/>
            <a:ext cx="3182009" cy="318200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СавонVTI">
  <a:themeElements>
    <a:clrScheme name="СавонVTI">
      <a:dk1>
        <a:srgbClr val="000000"/>
      </a:dk1>
      <a:lt1>
        <a:srgbClr val="000000"/>
      </a:lt1>
      <a:dk2>
        <a:srgbClr val="A7A7A7"/>
      </a:dk2>
      <a:lt2>
        <a:srgbClr val="535353"/>
      </a:lt2>
      <a:accent1>
        <a:srgbClr val="57903F"/>
      </a:accent1>
      <a:accent2>
        <a:srgbClr val="F03F2B"/>
      </a:accent2>
      <a:accent3>
        <a:srgbClr val="3488A0"/>
      </a:accent3>
      <a:accent4>
        <a:srgbClr val="F8D22F"/>
      </a:accent4>
      <a:accent5>
        <a:srgbClr val="5CC6D6"/>
      </a:accent5>
      <a:accent6>
        <a:srgbClr val="B8D233"/>
      </a:accent6>
      <a:hlink>
        <a:srgbClr val="0000FF"/>
      </a:hlink>
      <a:folHlink>
        <a:srgbClr val="FF00FF"/>
      </a:folHlink>
    </a:clrScheme>
    <a:fontScheme name="СавонVTI">
      <a:majorFont>
        <a:latin typeface="Helvetica"/>
        <a:ea typeface="Helvetica"/>
        <a:cs typeface="Helvetica"/>
      </a:majorFont>
      <a:minorFont>
        <a:latin typeface="Calibri"/>
        <a:ea typeface="Calibri"/>
        <a:cs typeface="Calibri"/>
      </a:minorFont>
    </a:fontScheme>
    <a:fmtScheme name="Савон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12700" dir="5400000">
              <a:srgbClr val="000000">
                <a:alpha val="63000"/>
              </a:srgbClr>
            </a:outerShdw>
          </a:effectLst>
        </a:effectStyle>
        <a:effectStyle>
          <a:effectLst>
            <a:outerShdw sx="100000" sy="100000" kx="0" ky="0" algn="b" rotWithShape="0" blurRad="38100" dist="12700" dir="5400000">
              <a:srgbClr val="000000">
                <a:alpha val="63000"/>
              </a:srgbClr>
            </a:outerShdw>
          </a:effectLst>
        </a:effectStyle>
        <a:effectStyle>
          <a:effectLst>
            <a:outerShdw sx="100000" sy="100000" kx="0" ky="0" algn="b" rotWithShape="0" blurRad="38100" dist="12700" dir="540000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sx="100000" sy="100000" kx="0" ky="0" algn="b" rotWithShape="0" blurRad="38100" dist="12700" dir="5400000">
            <a:srgbClr val="000000">
              <a:alpha val="63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12700" dir="5400000">
            <a:srgbClr val="000000">
              <a:alpha val="63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СавонVTI">
  <a:themeElements>
    <a:clrScheme name="СавонVTI">
      <a:dk1>
        <a:srgbClr val="000000"/>
      </a:dk1>
      <a:lt1>
        <a:srgbClr val="FFFFFF"/>
      </a:lt1>
      <a:dk2>
        <a:srgbClr val="A7A7A7"/>
      </a:dk2>
      <a:lt2>
        <a:srgbClr val="535353"/>
      </a:lt2>
      <a:accent1>
        <a:srgbClr val="57903F"/>
      </a:accent1>
      <a:accent2>
        <a:srgbClr val="F03F2B"/>
      </a:accent2>
      <a:accent3>
        <a:srgbClr val="3488A0"/>
      </a:accent3>
      <a:accent4>
        <a:srgbClr val="F8D22F"/>
      </a:accent4>
      <a:accent5>
        <a:srgbClr val="5CC6D6"/>
      </a:accent5>
      <a:accent6>
        <a:srgbClr val="B8D233"/>
      </a:accent6>
      <a:hlink>
        <a:srgbClr val="0000FF"/>
      </a:hlink>
      <a:folHlink>
        <a:srgbClr val="FF00FF"/>
      </a:folHlink>
    </a:clrScheme>
    <a:fontScheme name="СавонVTI">
      <a:majorFont>
        <a:latin typeface="Helvetica"/>
        <a:ea typeface="Helvetica"/>
        <a:cs typeface="Helvetica"/>
      </a:majorFont>
      <a:minorFont>
        <a:latin typeface="Calibri"/>
        <a:ea typeface="Calibri"/>
        <a:cs typeface="Calibri"/>
      </a:minorFont>
    </a:fontScheme>
    <a:fmtScheme name="Савон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12700" dir="5400000">
              <a:srgbClr val="000000">
                <a:alpha val="63000"/>
              </a:srgbClr>
            </a:outerShdw>
          </a:effectLst>
        </a:effectStyle>
        <a:effectStyle>
          <a:effectLst>
            <a:outerShdw sx="100000" sy="100000" kx="0" ky="0" algn="b" rotWithShape="0" blurRad="38100" dist="12700" dir="5400000">
              <a:srgbClr val="000000">
                <a:alpha val="63000"/>
              </a:srgbClr>
            </a:outerShdw>
          </a:effectLst>
        </a:effectStyle>
        <a:effectStyle>
          <a:effectLst>
            <a:outerShdw sx="100000" sy="100000" kx="0" ky="0" algn="b" rotWithShape="0" blurRad="38100" dist="12700" dir="540000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sx="100000" sy="100000" kx="0" ky="0" algn="b" rotWithShape="0" blurRad="38100" dist="12700" dir="5400000">
            <a:srgbClr val="000000">
              <a:alpha val="63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12700" dir="5400000">
            <a:srgbClr val="000000">
              <a:alpha val="63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